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0"/>
  </p:notesMasterIdLst>
  <p:sldIdLst>
    <p:sldId id="256" r:id="rId2"/>
    <p:sldId id="267" r:id="rId3"/>
    <p:sldId id="338" r:id="rId4"/>
    <p:sldId id="270" r:id="rId5"/>
    <p:sldId id="266" r:id="rId6"/>
    <p:sldId id="259" r:id="rId7"/>
    <p:sldId id="269" r:id="rId8"/>
    <p:sldId id="296" r:id="rId9"/>
    <p:sldId id="297" r:id="rId10"/>
    <p:sldId id="271" r:id="rId11"/>
    <p:sldId id="272" r:id="rId12"/>
    <p:sldId id="260" r:id="rId13"/>
    <p:sldId id="280" r:id="rId14"/>
    <p:sldId id="275" r:id="rId15"/>
    <p:sldId id="276" r:id="rId16"/>
    <p:sldId id="277" r:id="rId17"/>
    <p:sldId id="285" r:id="rId18"/>
    <p:sldId id="281" r:id="rId19"/>
    <p:sldId id="278" r:id="rId20"/>
    <p:sldId id="279" r:id="rId21"/>
    <p:sldId id="261" r:id="rId22"/>
    <p:sldId id="287" r:id="rId23"/>
    <p:sldId id="288" r:id="rId24"/>
    <p:sldId id="289" r:id="rId25"/>
    <p:sldId id="290" r:id="rId26"/>
    <p:sldId id="319" r:id="rId27"/>
    <p:sldId id="262" r:id="rId28"/>
    <p:sldId id="322" r:id="rId29"/>
    <p:sldId id="323" r:id="rId30"/>
    <p:sldId id="298" r:id="rId31"/>
    <p:sldId id="292" r:id="rId32"/>
    <p:sldId id="303" r:id="rId33"/>
    <p:sldId id="294" r:id="rId34"/>
    <p:sldId id="314" r:id="rId35"/>
    <p:sldId id="295" r:id="rId36"/>
    <p:sldId id="316" r:id="rId37"/>
    <p:sldId id="317" r:id="rId38"/>
    <p:sldId id="318" r:id="rId39"/>
    <p:sldId id="329" r:id="rId40"/>
    <p:sldId id="300" r:id="rId41"/>
    <p:sldId id="263" r:id="rId42"/>
    <p:sldId id="327" r:id="rId43"/>
    <p:sldId id="326" r:id="rId44"/>
    <p:sldId id="313" r:id="rId45"/>
    <p:sldId id="305" r:id="rId46"/>
    <p:sldId id="328" r:id="rId47"/>
    <p:sldId id="333" r:id="rId48"/>
    <p:sldId id="334" r:id="rId49"/>
    <p:sldId id="335" r:id="rId50"/>
    <p:sldId id="336" r:id="rId51"/>
    <p:sldId id="308" r:id="rId52"/>
    <p:sldId id="332" r:id="rId53"/>
    <p:sldId id="307" r:id="rId54"/>
    <p:sldId id="330" r:id="rId55"/>
    <p:sldId id="264" r:id="rId56"/>
    <p:sldId id="311" r:id="rId57"/>
    <p:sldId id="312" r:id="rId58"/>
    <p:sldId id="265" r:id="rId59"/>
  </p:sldIdLst>
  <p:sldSz cx="9144000" cy="5143500" type="screen16x9"/>
  <p:notesSz cx="6858000" cy="9144000"/>
  <p:embeddedFontLst>
    <p:embeddedFont>
      <p:font typeface="Quicksand" panose="020B0604020202020204" charset="0"/>
      <p:regular r:id="rId61"/>
      <p:bold r:id="rId62"/>
    </p:embeddedFont>
    <p:embeddedFont>
      <p:font typeface="Cambria Math" panose="02040503050406030204" pitchFamily="18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0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649823-1A7D-4101-B995-9FE7C7DDEAC8}">
  <a:tblStyle styleId="{F6649823-1A7D-4101-B995-9FE7C7DDEA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7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1637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38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04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59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37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9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48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607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681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373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0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8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009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280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33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654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27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965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442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075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76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33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46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028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46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0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280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347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769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004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77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243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576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95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637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218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176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45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76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582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93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907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2599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5494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31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56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6479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4918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6364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4319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8106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7185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802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226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87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35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57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61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860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8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6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12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1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4400" dirty="0" smtClean="0"/>
              <a:t>Prevendo desempenho no ENEM através de fatores socioeconômicos</a:t>
            </a:r>
            <a:endParaRPr sz="4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>
                <a:solidFill>
                  <a:srgbClr val="F3F3F3"/>
                </a:solidFill>
              </a:rPr>
              <a:t>Distribuição de </a:t>
            </a:r>
            <a:r>
              <a:rPr lang="pt-BR" dirty="0" smtClean="0">
                <a:solidFill>
                  <a:srgbClr val="F3F3F3"/>
                </a:solidFill>
              </a:rPr>
              <a:t>notas dos candidatos por disciplinas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7" y="257199"/>
            <a:ext cx="7621996" cy="40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2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 smtClean="0">
                <a:solidFill>
                  <a:srgbClr val="F3F3F3"/>
                </a:solidFill>
              </a:rPr>
              <a:t>Distribuição da nota média dos candidatos. </a:t>
            </a:r>
            <a:r>
              <a:rPr lang="pt-BR" u="sng" dirty="0" smtClean="0">
                <a:solidFill>
                  <a:srgbClr val="F3F3F3"/>
                </a:solidFill>
              </a:rPr>
              <a:t>Média em 521.84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29" y="273528"/>
            <a:ext cx="7638191" cy="4057789"/>
          </a:xfrm>
          <a:prstGeom prst="rect">
            <a:avLst/>
          </a:prstGeom>
        </p:spPr>
      </p:pic>
      <p:sp>
        <p:nvSpPr>
          <p:cNvPr id="4" name="Google Shape;275;p30"/>
          <p:cNvSpPr txBox="1">
            <a:spLocks/>
          </p:cNvSpPr>
          <p:nvPr/>
        </p:nvSpPr>
        <p:spPr>
          <a:xfrm>
            <a:off x="1989498" y="788904"/>
            <a:ext cx="2109353" cy="125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dirty="0" smtClean="0">
                <a:solidFill>
                  <a:srgbClr val="F3F3F3"/>
                </a:solidFill>
              </a:rPr>
              <a:t>Variável alvo:</a:t>
            </a:r>
          </a:p>
          <a:p>
            <a:pPr marL="0" indent="0"/>
            <a:r>
              <a:rPr lang="pt-BR" dirty="0">
                <a:solidFill>
                  <a:srgbClr val="F3F3F3"/>
                </a:solidFill>
              </a:rPr>
              <a:t>N</a:t>
            </a:r>
            <a:r>
              <a:rPr lang="pt-BR" dirty="0" smtClean="0">
                <a:solidFill>
                  <a:srgbClr val="F3F3F3"/>
                </a:solidFill>
              </a:rPr>
              <a:t>ota &gt; 521.84: 0 </a:t>
            </a:r>
          </a:p>
          <a:p>
            <a:pPr marL="0" indent="0"/>
            <a:r>
              <a:rPr lang="pt-BR" dirty="0">
                <a:solidFill>
                  <a:srgbClr val="F3F3F3"/>
                </a:solidFill>
              </a:rPr>
              <a:t>N</a:t>
            </a:r>
            <a:r>
              <a:rPr lang="pt-BR" dirty="0" smtClean="0">
                <a:solidFill>
                  <a:srgbClr val="F3F3F3"/>
                </a:solidFill>
              </a:rPr>
              <a:t>ota &lt; 521.84: 1</a:t>
            </a:r>
            <a:endParaRPr lang="pt-BR" dirty="0">
              <a:solidFill>
                <a:srgbClr val="F3F3F3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740400" y="196850"/>
            <a:ext cx="5071" cy="39987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8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Exploratória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Identificando padrões visuais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5961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Alto grau de relação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Variáveis com aparente alto grau de relação com a variável alvo</a:t>
            </a:r>
            <a:endParaRPr sz="16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2315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>
                <a:solidFill>
                  <a:srgbClr val="F3F3F3"/>
                </a:solidFill>
              </a:rPr>
              <a:t>Relação entre </a:t>
            </a:r>
            <a:r>
              <a:rPr lang="pt-BR" u="sng" dirty="0">
                <a:solidFill>
                  <a:srgbClr val="F3F3F3"/>
                </a:solidFill>
              </a:rPr>
              <a:t>escolaridade do pai</a:t>
            </a:r>
            <a:r>
              <a:rPr lang="pt-BR" dirty="0">
                <a:solidFill>
                  <a:srgbClr val="F3F3F3"/>
                </a:solidFill>
              </a:rPr>
              <a:t> e a variável </a:t>
            </a:r>
            <a:r>
              <a:rPr lang="pt-BR" dirty="0" smtClean="0">
                <a:solidFill>
                  <a:srgbClr val="F3F3F3"/>
                </a:solidFill>
              </a:rPr>
              <a:t>alvo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63" y="349624"/>
            <a:ext cx="7776294" cy="37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Relação entre </a:t>
            </a:r>
            <a:r>
              <a:rPr lang="pt-BR" u="sng" dirty="0"/>
              <a:t>renda familiar</a:t>
            </a:r>
            <a:r>
              <a:rPr lang="pt-BR" dirty="0"/>
              <a:t> e a variável </a:t>
            </a:r>
            <a:r>
              <a:rPr lang="pt-BR" dirty="0" smtClean="0"/>
              <a:t>alvo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14" y="457554"/>
            <a:ext cx="7716943" cy="36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dirty="0">
                <a:solidFill>
                  <a:srgbClr val="F3F3F3"/>
                </a:solidFill>
              </a:rPr>
              <a:t>Relação entre </a:t>
            </a:r>
            <a:r>
              <a:rPr lang="pt-BR" sz="1600" u="sng" dirty="0">
                <a:solidFill>
                  <a:srgbClr val="F3F3F3"/>
                </a:solidFill>
              </a:rPr>
              <a:t>número de computadores na residência</a:t>
            </a:r>
            <a:r>
              <a:rPr lang="pt-BR" sz="1600" dirty="0">
                <a:solidFill>
                  <a:srgbClr val="F3F3F3"/>
                </a:solidFill>
              </a:rPr>
              <a:t> e a variável </a:t>
            </a:r>
            <a:r>
              <a:rPr lang="pt-BR" sz="1600" dirty="0" smtClean="0">
                <a:solidFill>
                  <a:srgbClr val="F3F3F3"/>
                </a:solidFill>
              </a:rPr>
              <a:t>alvo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58" y="340498"/>
            <a:ext cx="7815399" cy="39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dirty="0">
                <a:solidFill>
                  <a:srgbClr val="F3F3F3"/>
                </a:solidFill>
              </a:rPr>
              <a:t>Relação entre </a:t>
            </a:r>
            <a:r>
              <a:rPr lang="pt-BR" sz="1600" u="sng" dirty="0" smtClean="0">
                <a:solidFill>
                  <a:srgbClr val="F3F3F3"/>
                </a:solidFill>
              </a:rPr>
              <a:t>tipo de escola</a:t>
            </a:r>
            <a:r>
              <a:rPr lang="pt-BR" sz="1600" dirty="0" smtClean="0">
                <a:solidFill>
                  <a:srgbClr val="F3F3F3"/>
                </a:solidFill>
              </a:rPr>
              <a:t> </a:t>
            </a:r>
            <a:r>
              <a:rPr lang="pt-BR" sz="1600" dirty="0">
                <a:solidFill>
                  <a:srgbClr val="F3F3F3"/>
                </a:solidFill>
              </a:rPr>
              <a:t>e a variável </a:t>
            </a:r>
            <a:r>
              <a:rPr lang="pt-BR" sz="1600" dirty="0" smtClean="0">
                <a:solidFill>
                  <a:srgbClr val="F3F3F3"/>
                </a:solidFill>
              </a:rPr>
              <a:t>alvo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300350"/>
            <a:ext cx="7922104" cy="39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Baixo grau de relação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Variáveis com aparente baixo grau de relação com a variável alvo</a:t>
            </a:r>
            <a:endParaRPr sz="1600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614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dirty="0">
                <a:solidFill>
                  <a:srgbClr val="F3F3F3"/>
                </a:solidFill>
              </a:rPr>
              <a:t>Relação entre </a:t>
            </a:r>
            <a:r>
              <a:rPr lang="pt-BR" sz="1600" u="sng" dirty="0">
                <a:solidFill>
                  <a:srgbClr val="F3F3F3"/>
                </a:solidFill>
              </a:rPr>
              <a:t>número de secadoras de roupa na residência</a:t>
            </a:r>
            <a:r>
              <a:rPr lang="pt-BR" sz="1600" dirty="0">
                <a:solidFill>
                  <a:srgbClr val="F3F3F3"/>
                </a:solidFill>
              </a:rPr>
              <a:t> e a variável alvo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380443"/>
            <a:ext cx="7778017" cy="37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Contexto do tópico escolhido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3"/>
            <a:ext cx="6858000" cy="69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 smtClean="0"/>
              <a:t>Desigualdade socioeconômica brasileira</a:t>
            </a:r>
            <a:endParaRPr sz="2400" dirty="0"/>
          </a:p>
        </p:txBody>
      </p:sp>
      <p:sp>
        <p:nvSpPr>
          <p:cNvPr id="6" name="Google Shape;109;p17"/>
          <p:cNvSpPr txBox="1">
            <a:spLocks/>
          </p:cNvSpPr>
          <p:nvPr/>
        </p:nvSpPr>
        <p:spPr>
          <a:xfrm>
            <a:off x="1165452" y="184882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2400" dirty="0" err="1" smtClean="0"/>
              <a:t>Impacto</a:t>
            </a:r>
            <a:r>
              <a:rPr lang="en-US" sz="2400" dirty="0" smtClean="0"/>
              <a:t> da </a:t>
            </a:r>
            <a:r>
              <a:rPr lang="en-US" sz="2400" dirty="0" err="1" smtClean="0"/>
              <a:t>desigualdade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educação</a:t>
            </a:r>
            <a:endParaRPr lang="en-US" sz="24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1165452" y="253957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2400" dirty="0" err="1" smtClean="0"/>
              <a:t>Por</a:t>
            </a:r>
            <a:r>
              <a:rPr lang="en-US" sz="2400" dirty="0" smtClean="0"/>
              <a:t> que o ENEM?</a:t>
            </a:r>
            <a:endParaRPr lang="en-US" sz="2400" dirty="0"/>
          </a:p>
        </p:txBody>
      </p:sp>
      <p:sp>
        <p:nvSpPr>
          <p:cNvPr id="8" name="Google Shape;109;p17"/>
          <p:cNvSpPr txBox="1">
            <a:spLocks/>
          </p:cNvSpPr>
          <p:nvPr/>
        </p:nvSpPr>
        <p:spPr>
          <a:xfrm>
            <a:off x="1165452" y="323032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800" dirty="0" smtClean="0"/>
              <a:t>Dados </a:t>
            </a:r>
            <a:r>
              <a:rPr lang="en-US" sz="1800" dirty="0" err="1" smtClean="0"/>
              <a:t>abertos</a:t>
            </a:r>
            <a:endParaRPr lang="en-US" sz="1800" dirty="0"/>
          </a:p>
        </p:txBody>
      </p:sp>
      <p:sp>
        <p:nvSpPr>
          <p:cNvPr id="9" name="Google Shape;109;p17"/>
          <p:cNvSpPr txBox="1">
            <a:spLocks/>
          </p:cNvSpPr>
          <p:nvPr/>
        </p:nvSpPr>
        <p:spPr>
          <a:xfrm>
            <a:off x="1165452" y="3683952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800" dirty="0" err="1" smtClean="0"/>
              <a:t>Inclui</a:t>
            </a:r>
            <a:r>
              <a:rPr lang="en-US" sz="1800" dirty="0" smtClean="0"/>
              <a:t> </a:t>
            </a:r>
            <a:r>
              <a:rPr lang="en-US" sz="1800" dirty="0" err="1" smtClean="0"/>
              <a:t>diversas</a:t>
            </a:r>
            <a:r>
              <a:rPr lang="en-US" sz="1800" dirty="0" smtClean="0"/>
              <a:t> </a:t>
            </a:r>
            <a:r>
              <a:rPr lang="en-US" sz="1800" dirty="0" err="1" smtClean="0"/>
              <a:t>camadas</a:t>
            </a:r>
            <a:r>
              <a:rPr lang="en-US" sz="1800" dirty="0" smtClean="0"/>
              <a:t> </a:t>
            </a:r>
            <a:r>
              <a:rPr lang="en-US" sz="1800" dirty="0" err="1" smtClean="0"/>
              <a:t>sociais</a:t>
            </a:r>
            <a:endParaRPr lang="en-US" sz="1800" dirty="0"/>
          </a:p>
        </p:txBody>
      </p:sp>
      <p:sp>
        <p:nvSpPr>
          <p:cNvPr id="10" name="Google Shape;109;p17"/>
          <p:cNvSpPr txBox="1">
            <a:spLocks/>
          </p:cNvSpPr>
          <p:nvPr/>
        </p:nvSpPr>
        <p:spPr>
          <a:xfrm>
            <a:off x="1165452" y="4137581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800" dirty="0" err="1" smtClean="0"/>
              <a:t>Registro</a:t>
            </a:r>
            <a:r>
              <a:rPr lang="en-US" sz="1800" dirty="0" smtClean="0"/>
              <a:t> </a:t>
            </a:r>
            <a:r>
              <a:rPr lang="en-US" sz="1800" dirty="0" err="1" smtClean="0"/>
              <a:t>detalhado</a:t>
            </a:r>
            <a:r>
              <a:rPr lang="en-US" sz="1800" dirty="0" smtClean="0"/>
              <a:t> dos </a:t>
            </a:r>
            <a:r>
              <a:rPr lang="en-US" sz="1800" dirty="0" err="1"/>
              <a:t>candidatos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08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6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Relação entre </a:t>
            </a:r>
            <a:r>
              <a:rPr lang="pt-BR" u="sng" dirty="0"/>
              <a:t>número de lava-louças na residência</a:t>
            </a:r>
            <a:r>
              <a:rPr lang="pt-BR" dirty="0"/>
              <a:t> e a variável alvo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353746"/>
            <a:ext cx="7860440" cy="38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 Engineering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Extraindo conhecimento dos dados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94395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b="1" u="sng" dirty="0" smtClean="0"/>
              <a:t>Renda per capta</a:t>
            </a:r>
            <a:r>
              <a:rPr lang="pt-BR" b="1" dirty="0" smtClean="0"/>
              <a:t>: </a:t>
            </a:r>
            <a:r>
              <a:rPr lang="pt-BR" dirty="0" smtClean="0"/>
              <a:t>Renda familiar / Número de pessoas na residência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22" y="240281"/>
            <a:ext cx="7569079" cy="4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600" b="1" u="sng" dirty="0" smtClean="0"/>
              <a:t>Pessoas por quarto</a:t>
            </a:r>
            <a:r>
              <a:rPr lang="pt-BR" sz="1600" dirty="0" smtClean="0"/>
              <a:t>: Número de quartos / Número de pessoas na residência</a:t>
            </a:r>
            <a:endParaRPr sz="1600" dirty="0">
              <a:solidFill>
                <a:srgbClr val="F3F3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37" y="258111"/>
            <a:ext cx="7684850" cy="42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b="1" u="sng" dirty="0" smtClean="0"/>
              <a:t>Pessoas por computador</a:t>
            </a:r>
            <a:r>
              <a:rPr lang="pt-BR" sz="1400" dirty="0" smtClean="0"/>
              <a:t>: Número de computadores / Número de pessoas na residência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23" y="257328"/>
            <a:ext cx="7406478" cy="40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748577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b="1" u="sng" dirty="0" smtClean="0"/>
              <a:t>Celulares por pessoa</a:t>
            </a:r>
            <a:r>
              <a:rPr lang="pt-BR" sz="1400" dirty="0" smtClean="0"/>
              <a:t>: Número de celulares / Número de pessoas na residência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47" y="180210"/>
            <a:ext cx="7605430" cy="4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Tratamento de variáveis discretas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75" y="802838"/>
            <a:ext cx="5662899" cy="479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1800" dirty="0" err="1" smtClean="0"/>
              <a:t>Muitos</a:t>
            </a:r>
            <a:r>
              <a:rPr lang="en-US" sz="1800" dirty="0" smtClean="0"/>
              <a:t> </a:t>
            </a:r>
            <a:r>
              <a:rPr lang="en-US" sz="1800" dirty="0" err="1" smtClean="0"/>
              <a:t>valores</a:t>
            </a:r>
            <a:r>
              <a:rPr lang="en-US" sz="1800" dirty="0" smtClean="0"/>
              <a:t> </a:t>
            </a:r>
            <a:r>
              <a:rPr lang="en-US" sz="1800" dirty="0" err="1" smtClean="0"/>
              <a:t>únicos</a:t>
            </a:r>
            <a:endParaRPr sz="1800" dirty="0"/>
          </a:p>
        </p:txBody>
      </p:sp>
      <p:sp>
        <p:nvSpPr>
          <p:cNvPr id="12" name="Google Shape;109;p17"/>
          <p:cNvSpPr txBox="1">
            <a:spLocks/>
          </p:cNvSpPr>
          <p:nvPr/>
        </p:nvSpPr>
        <p:spPr>
          <a:xfrm>
            <a:off x="1165475" y="1171897"/>
            <a:ext cx="5662899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1800" dirty="0" err="1" smtClean="0"/>
              <a:t>Opção</a:t>
            </a:r>
            <a:r>
              <a:rPr lang="en-US" sz="1800" dirty="0" smtClean="0"/>
              <a:t> 1: One hot encoding</a:t>
            </a:r>
            <a:endParaRPr lang="en-US" sz="1800" dirty="0"/>
          </a:p>
        </p:txBody>
      </p:sp>
      <p:sp>
        <p:nvSpPr>
          <p:cNvPr id="13" name="Google Shape;109;p17"/>
          <p:cNvSpPr txBox="1">
            <a:spLocks/>
          </p:cNvSpPr>
          <p:nvPr/>
        </p:nvSpPr>
        <p:spPr>
          <a:xfrm>
            <a:off x="4528143" y="1171896"/>
            <a:ext cx="3708012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1800" dirty="0" smtClean="0"/>
              <a:t>(</a:t>
            </a:r>
            <a:r>
              <a:rPr lang="en-US" sz="1800" dirty="0" err="1" smtClean="0"/>
              <a:t>Resulta</a:t>
            </a:r>
            <a:r>
              <a:rPr lang="en-US" sz="1800" dirty="0" smtClean="0"/>
              <a:t> </a:t>
            </a:r>
            <a:r>
              <a:rPr lang="en-US" sz="1800" dirty="0" err="1" smtClean="0"/>
              <a:t>em</a:t>
            </a:r>
            <a:r>
              <a:rPr lang="en-US" sz="1800" dirty="0" smtClean="0"/>
              <a:t> </a:t>
            </a:r>
            <a:r>
              <a:rPr lang="en-US" sz="1800" dirty="0" err="1" smtClean="0"/>
              <a:t>muitas</a:t>
            </a:r>
            <a:r>
              <a:rPr lang="en-US" sz="1800" dirty="0" smtClean="0"/>
              <a:t> </a:t>
            </a:r>
            <a:r>
              <a:rPr lang="en-US" sz="1800" dirty="0" err="1" smtClean="0"/>
              <a:t>variáveis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4" name="Google Shape;109;p17"/>
          <p:cNvSpPr txBox="1">
            <a:spLocks/>
          </p:cNvSpPr>
          <p:nvPr/>
        </p:nvSpPr>
        <p:spPr>
          <a:xfrm>
            <a:off x="1165451" y="1546215"/>
            <a:ext cx="7695653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1800" dirty="0" err="1" smtClean="0"/>
              <a:t>Opção</a:t>
            </a:r>
            <a:r>
              <a:rPr lang="en-US" sz="1800" dirty="0" smtClean="0"/>
              <a:t> 2: </a:t>
            </a:r>
            <a:r>
              <a:rPr lang="en-US" sz="1800" dirty="0" err="1" smtClean="0"/>
              <a:t>Reordenar</a:t>
            </a:r>
            <a:r>
              <a:rPr lang="en-US" sz="1800" dirty="0" smtClean="0"/>
              <a:t> </a:t>
            </a:r>
            <a:r>
              <a:rPr lang="en-US" sz="1800" dirty="0" err="1" smtClean="0"/>
              <a:t>valores</a:t>
            </a:r>
            <a:r>
              <a:rPr lang="en-US" sz="1800" dirty="0" smtClean="0"/>
              <a:t> e </a:t>
            </a:r>
            <a:r>
              <a:rPr lang="en-US" sz="1800" dirty="0" err="1" smtClean="0"/>
              <a:t>tratar</a:t>
            </a:r>
            <a:r>
              <a:rPr lang="en-US" sz="1800" dirty="0" smtClean="0"/>
              <a:t> </a:t>
            </a:r>
            <a:r>
              <a:rPr lang="en-US" sz="1800" dirty="0" err="1" smtClean="0"/>
              <a:t>como</a:t>
            </a:r>
            <a:r>
              <a:rPr lang="en-US" sz="1800" dirty="0" smtClean="0"/>
              <a:t> </a:t>
            </a:r>
            <a:r>
              <a:rPr lang="en-US" sz="1800" dirty="0" err="1" smtClean="0"/>
              <a:t>variáveis</a:t>
            </a:r>
            <a:r>
              <a:rPr lang="en-US" sz="1800" dirty="0" smtClean="0"/>
              <a:t> </a:t>
            </a:r>
            <a:r>
              <a:rPr lang="en-US" sz="1800" dirty="0" err="1" smtClean="0"/>
              <a:t>hierárquicas</a:t>
            </a:r>
            <a:endParaRPr lang="en-US" sz="1800" dirty="0"/>
          </a:p>
        </p:txBody>
      </p:sp>
      <p:sp>
        <p:nvSpPr>
          <p:cNvPr id="15" name="Google Shape;109;p17"/>
          <p:cNvSpPr txBox="1">
            <a:spLocks/>
          </p:cNvSpPr>
          <p:nvPr/>
        </p:nvSpPr>
        <p:spPr>
          <a:xfrm>
            <a:off x="1165450" y="1920533"/>
            <a:ext cx="7695653" cy="47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en-US" sz="1800" dirty="0" err="1" smtClean="0"/>
              <a:t>Exemplo</a:t>
            </a:r>
            <a:r>
              <a:rPr lang="en-US" sz="1800" dirty="0" smtClean="0"/>
              <a:t>:</a:t>
            </a:r>
          </a:p>
        </p:txBody>
      </p:sp>
      <p:graphicFrame>
        <p:nvGraphicFramePr>
          <p:cNvPr id="16" name="Google Shape;169;p24"/>
          <p:cNvGraphicFramePr/>
          <p:nvPr>
            <p:extLst>
              <p:ext uri="{D42A27DB-BD31-4B8C-83A1-F6EECF244321}">
                <p14:modId xmlns:p14="http://schemas.microsoft.com/office/powerpoint/2010/main" val="1632226764"/>
              </p:ext>
            </p:extLst>
          </p:nvPr>
        </p:nvGraphicFramePr>
        <p:xfrm>
          <a:off x="1207826" y="2400486"/>
          <a:ext cx="3320317" cy="2605950"/>
        </p:xfrm>
        <a:graphic>
          <a:graphicData uri="http://schemas.openxmlformats.org/drawingml/2006/table">
            <a:tbl>
              <a:tblPr>
                <a:noFill/>
                <a:tableStyleId>{F6649823-1A7D-4101-B995-9FE7C7DDEAC8}</a:tableStyleId>
              </a:tblPr>
              <a:tblGrid>
                <a:gridCol w="860704"/>
                <a:gridCol w="1390938"/>
                <a:gridCol w="1068675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Valor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Escolaridade do Pai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Média da nota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473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509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518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538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589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610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3677335" y="4677255"/>
            <a:ext cx="644685" cy="3947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Google Shape;169;p24"/>
          <p:cNvGraphicFramePr/>
          <p:nvPr>
            <p:extLst>
              <p:ext uri="{D42A27DB-BD31-4B8C-83A1-F6EECF244321}">
                <p14:modId xmlns:p14="http://schemas.microsoft.com/office/powerpoint/2010/main" val="4242903675"/>
              </p:ext>
            </p:extLst>
          </p:nvPr>
        </p:nvGraphicFramePr>
        <p:xfrm>
          <a:off x="5540786" y="2360555"/>
          <a:ext cx="3320317" cy="2645881"/>
        </p:xfrm>
        <a:graphic>
          <a:graphicData uri="http://schemas.openxmlformats.org/drawingml/2006/table">
            <a:tbl>
              <a:tblPr>
                <a:noFill/>
                <a:tableStyleId>{F6649823-1A7D-4101-B995-9FE7C7DDEAC8}</a:tableStyleId>
              </a:tblPr>
              <a:tblGrid>
                <a:gridCol w="860704"/>
                <a:gridCol w="1390938"/>
                <a:gridCol w="1068675"/>
              </a:tblGrid>
              <a:tr h="329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Valor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Escolaridade do Pai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Média da nota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473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493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499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509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518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538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589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610</a:t>
                      </a:r>
                      <a:endParaRPr sz="1000" b="1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" name="Right Arrow 2"/>
          <p:cNvSpPr/>
          <p:nvPr/>
        </p:nvSpPr>
        <p:spPr>
          <a:xfrm>
            <a:off x="4729882" y="3348414"/>
            <a:ext cx="592058" cy="480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023475" y="3229017"/>
            <a:ext cx="644685" cy="3947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12" grpId="0" build="p"/>
      <p:bldP spid="13" grpId="0" build="p"/>
      <p:bldP spid="14" grpId="0" build="p"/>
      <p:bldP spid="15" grpId="0" build="p"/>
      <p:bldP spid="2" grpId="0" animBg="1"/>
      <p:bldP spid="3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Seleção de variáveis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de importância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9829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Fairness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Como tratar variáveis sensíveis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3299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Fairness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i="1" dirty="0" smtClean="0"/>
              <a:t>“</a:t>
            </a:r>
            <a:r>
              <a:rPr lang="pt-BR" i="1" dirty="0" err="1" smtClean="0"/>
              <a:t>Weapons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i="1" dirty="0" err="1" smtClean="0"/>
              <a:t>Math</a:t>
            </a:r>
            <a:r>
              <a:rPr lang="pt-BR" i="1" dirty="0" smtClean="0"/>
              <a:t> </a:t>
            </a:r>
            <a:r>
              <a:rPr lang="pt-BR" i="1" dirty="0" err="1" smtClean="0"/>
              <a:t>Destruction</a:t>
            </a:r>
            <a:r>
              <a:rPr lang="pt-BR" i="1" dirty="0" smtClean="0"/>
              <a:t>” </a:t>
            </a:r>
            <a:r>
              <a:rPr lang="pt-BR" dirty="0" smtClean="0"/>
              <a:t>(</a:t>
            </a:r>
            <a:r>
              <a:rPr lang="pt-BR" dirty="0" err="1" smtClean="0"/>
              <a:t>Cathy</a:t>
            </a:r>
            <a:r>
              <a:rPr lang="pt-BR" dirty="0" smtClean="0"/>
              <a:t> </a:t>
            </a:r>
            <a:r>
              <a:rPr lang="pt-BR" dirty="0" err="1" smtClean="0"/>
              <a:t>O’Neil</a:t>
            </a:r>
            <a:r>
              <a:rPr lang="pt-BR" dirty="0" smtClean="0"/>
              <a:t>): 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95;p15"/>
          <p:cNvSpPr txBox="1">
            <a:spLocks/>
          </p:cNvSpPr>
          <p:nvPr/>
        </p:nvSpPr>
        <p:spPr>
          <a:xfrm>
            <a:off x="1588654" y="2158680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Modelo opaco (não interpretável)</a:t>
            </a:r>
            <a:endParaRPr lang="pt-BR" dirty="0"/>
          </a:p>
        </p:txBody>
      </p:sp>
      <p:sp>
        <p:nvSpPr>
          <p:cNvPr id="12" name="Google Shape;95;p15"/>
          <p:cNvSpPr txBox="1">
            <a:spLocks/>
          </p:cNvSpPr>
          <p:nvPr/>
        </p:nvSpPr>
        <p:spPr>
          <a:xfrm>
            <a:off x="1588654" y="2585958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Modelo retroalimenta desigualdades</a:t>
            </a:r>
            <a:endParaRPr lang="pt-BR" dirty="0"/>
          </a:p>
        </p:txBody>
      </p:sp>
      <p:sp>
        <p:nvSpPr>
          <p:cNvPr id="13" name="Google Shape;95;p15"/>
          <p:cNvSpPr txBox="1">
            <a:spLocks/>
          </p:cNvSpPr>
          <p:nvPr/>
        </p:nvSpPr>
        <p:spPr>
          <a:xfrm>
            <a:off x="1588654" y="3013236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Modelo tem capacidade de crescer exponencialmente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9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914137" y="827635"/>
            <a:ext cx="6671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3F3F3"/>
                </a:solidFill>
              </a:rPr>
              <a:t>Gustavo Coelho</a:t>
            </a:r>
            <a:endParaRPr sz="2800" b="1" dirty="0">
              <a:solidFill>
                <a:srgbClr val="F3F3F3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914137" y="1362154"/>
            <a:ext cx="6671400" cy="632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</a:rPr>
              <a:t>gcoelho@inf.puc-rio.br</a:t>
            </a:r>
            <a:endParaRPr sz="1800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7" y="880285"/>
            <a:ext cx="1102723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" name="Google Shape;88;p14"/>
          <p:cNvPicPr preferRelativeResize="0"/>
          <p:nvPr/>
        </p:nvPicPr>
        <p:blipFill rotWithShape="1">
          <a:blip r:embed="rId4">
            <a:alphaModFix/>
          </a:blip>
          <a:srcRect t="4580" b="28753"/>
          <a:stretch/>
        </p:blipFill>
        <p:spPr>
          <a:xfrm>
            <a:off x="413769" y="2372216"/>
            <a:ext cx="1113900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88;p14"/>
          <p:cNvPicPr preferRelativeResize="0"/>
          <p:nvPr/>
        </p:nvPicPr>
        <p:blipFill rotWithShape="1">
          <a:blip r:embed="rId4">
            <a:alphaModFix/>
          </a:blip>
          <a:srcRect t="4580" b="28753"/>
          <a:stretch/>
        </p:blipFill>
        <p:spPr>
          <a:xfrm>
            <a:off x="408180" y="3864147"/>
            <a:ext cx="1113900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1914137" y="3864774"/>
            <a:ext cx="667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2800" b="1" dirty="0" smtClean="0">
                <a:solidFill>
                  <a:srgbClr val="F3F3F3"/>
                </a:solidFill>
              </a:rPr>
              <a:t>Gerardo</a:t>
            </a:r>
            <a:endParaRPr lang="en-US" sz="2800" b="1" dirty="0">
              <a:solidFill>
                <a:srgbClr val="F3F3F3"/>
              </a:solidFill>
            </a:endParaRPr>
          </a:p>
        </p:txBody>
      </p:sp>
      <p:sp>
        <p:nvSpPr>
          <p:cNvPr id="10" name="Google Shape;87;p14"/>
          <p:cNvSpPr txBox="1">
            <a:spLocks/>
          </p:cNvSpPr>
          <p:nvPr/>
        </p:nvSpPr>
        <p:spPr>
          <a:xfrm>
            <a:off x="1914137" y="4399293"/>
            <a:ext cx="6671400" cy="63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1800" dirty="0" smtClean="0">
                <a:solidFill>
                  <a:srgbClr val="F3F3F3"/>
                </a:solidFill>
              </a:rPr>
              <a:t>@inf.puc-rio.br</a:t>
            </a:r>
            <a:endParaRPr lang="en-US" sz="1800" dirty="0">
              <a:solidFill>
                <a:srgbClr val="F3F3F3"/>
              </a:solidFill>
            </a:endParaRPr>
          </a:p>
        </p:txBody>
      </p:sp>
      <p:sp>
        <p:nvSpPr>
          <p:cNvPr id="13" name="Google Shape;86;p14"/>
          <p:cNvSpPr txBox="1">
            <a:spLocks/>
          </p:cNvSpPr>
          <p:nvPr/>
        </p:nvSpPr>
        <p:spPr>
          <a:xfrm>
            <a:off x="1914137" y="2286445"/>
            <a:ext cx="667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2800" b="1" dirty="0" smtClean="0">
                <a:solidFill>
                  <a:srgbClr val="F3F3F3"/>
                </a:solidFill>
              </a:rPr>
              <a:t>André</a:t>
            </a:r>
            <a:endParaRPr lang="en-US" sz="2800" b="1" dirty="0">
              <a:solidFill>
                <a:srgbClr val="F3F3F3"/>
              </a:solidFill>
            </a:endParaRPr>
          </a:p>
        </p:txBody>
      </p:sp>
      <p:sp>
        <p:nvSpPr>
          <p:cNvPr id="14" name="Google Shape;87;p14"/>
          <p:cNvSpPr txBox="1">
            <a:spLocks/>
          </p:cNvSpPr>
          <p:nvPr/>
        </p:nvSpPr>
        <p:spPr>
          <a:xfrm>
            <a:off x="1914137" y="2820964"/>
            <a:ext cx="6671400" cy="63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1800" dirty="0" smtClean="0">
                <a:solidFill>
                  <a:srgbClr val="F3F3F3"/>
                </a:solidFill>
              </a:rPr>
              <a:t>@inf.puc-rio.br</a:t>
            </a:r>
            <a:endParaRPr lang="en-US" sz="1800" dirty="0">
              <a:solidFill>
                <a:srgbClr val="F3F3F3"/>
              </a:solidFill>
            </a:endParaRPr>
          </a:p>
        </p:txBody>
      </p:sp>
      <p:sp>
        <p:nvSpPr>
          <p:cNvPr id="16" name="Google Shape;86;p14"/>
          <p:cNvSpPr txBox="1">
            <a:spLocks/>
          </p:cNvSpPr>
          <p:nvPr/>
        </p:nvSpPr>
        <p:spPr>
          <a:xfrm>
            <a:off x="1522080" y="44450"/>
            <a:ext cx="667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-US" sz="3600" b="1" dirty="0" err="1" smtClean="0">
                <a:solidFill>
                  <a:srgbClr val="F3F3F3"/>
                </a:solidFill>
              </a:rPr>
              <a:t>Grupo</a:t>
            </a:r>
            <a:endParaRPr lang="en-US" sz="36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4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Índice Gini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dirty="0"/>
              <a:t>Análise de importância através do ganho de informação das </a:t>
            </a:r>
            <a:r>
              <a:rPr lang="pt-BR" dirty="0" smtClean="0"/>
              <a:t>variáveis através de: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95;p15"/>
          <p:cNvSpPr txBox="1">
            <a:spLocks/>
          </p:cNvSpPr>
          <p:nvPr/>
        </p:nvSpPr>
        <p:spPr>
          <a:xfrm>
            <a:off x="1588654" y="307885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pt-BR" b="1" dirty="0" smtClean="0"/>
              <a:t>Limitações</a:t>
            </a:r>
            <a:r>
              <a:rPr lang="pt-BR" dirty="0" smtClean="0"/>
              <a:t>: Distorção </a:t>
            </a:r>
            <a:r>
              <a:rPr lang="pt-BR" dirty="0" smtClean="0"/>
              <a:t>em variáveis de alta cardinalidade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5;p15"/>
              <p:cNvSpPr txBox="1">
                <a:spLocks/>
              </p:cNvSpPr>
              <p:nvPr/>
            </p:nvSpPr>
            <p:spPr>
              <a:xfrm>
                <a:off x="1588654" y="2271663"/>
                <a:ext cx="6927900" cy="35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Quicksand"/>
                  <a:buNone/>
                  <a:defRPr sz="18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Quicksand"/>
                  <a:buNone/>
                  <a:defRPr sz="18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Quicksand"/>
                  <a:buNone/>
                  <a:defRPr sz="18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icksand"/>
                  <a:buNone/>
                  <a:defRPr sz="2400" b="0" i="0" u="none" strike="noStrike" cap="none">
                    <a:solidFill>
                      <a:schemeClr val="lt1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9pPr>
              </a:lstStyle>
              <a:p>
                <a:pPr marL="0" indent="0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Google Shape;95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654" y="2271663"/>
                <a:ext cx="6927900" cy="353100"/>
              </a:xfrm>
              <a:prstGeom prst="rect">
                <a:avLst/>
              </a:prstGeom>
              <a:blipFill rotWithShape="0">
                <a:blip r:embed="rId3"/>
                <a:stretch>
                  <a:fillRect b="-124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95;p15"/>
          <p:cNvSpPr txBox="1">
            <a:spLocks/>
          </p:cNvSpPr>
          <p:nvPr/>
        </p:nvSpPr>
        <p:spPr>
          <a:xfrm>
            <a:off x="1489204" y="3381946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pt-BR" dirty="0" smtClean="0"/>
              <a:t>                      Não identifica variáveis redundantes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149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Índice </a:t>
            </a:r>
            <a:r>
              <a:rPr lang="pt-BR" dirty="0" err="1"/>
              <a:t>Gini</a:t>
            </a:r>
            <a:r>
              <a:rPr lang="pt-BR" dirty="0"/>
              <a:t> das variáveis preditoras</a:t>
            </a:r>
            <a:endParaRPr lang="pt-BR" dirty="0">
              <a:solidFill>
                <a:srgbClr val="F3F3F3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414439"/>
            <a:ext cx="771387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Importância por permutação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dirty="0"/>
              <a:t>Análise de importância através da permutação randômica das variáveis preditoras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95;p15"/>
          <p:cNvSpPr txBox="1">
            <a:spLocks/>
          </p:cNvSpPr>
          <p:nvPr/>
        </p:nvSpPr>
        <p:spPr>
          <a:xfrm>
            <a:off x="1588654" y="260895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pt-BR" b="1" dirty="0" smtClean="0"/>
              <a:t>Limitação</a:t>
            </a:r>
            <a:r>
              <a:rPr lang="pt-BR" dirty="0" smtClean="0"/>
              <a:t>: Dependente do modelo escolhido como referência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8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Importância por permutação usando Classificador </a:t>
            </a:r>
            <a:r>
              <a:rPr lang="pt-BR" sz="1400" dirty="0" err="1" smtClean="0"/>
              <a:t>XGBoost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21" y="405026"/>
            <a:ext cx="7521496" cy="3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 smtClean="0"/>
              <a:t>Seleção por remoção recursiva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554852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pt-BR" dirty="0" smtClean="0"/>
              <a:t>Remoção de variáveis recursivamente de acordo </a:t>
            </a:r>
            <a:r>
              <a:rPr lang="pt-BR" dirty="0" smtClean="0"/>
              <a:t>com alguma métrica de importância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7480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64" y="78941"/>
            <a:ext cx="7524440" cy="4415591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Desempenho do modelo ao remover recursivamente variável de menor Índice </a:t>
            </a:r>
            <a:r>
              <a:rPr lang="pt-BR" sz="1400" dirty="0" err="1" smtClean="0"/>
              <a:t>Gini</a:t>
            </a:r>
            <a:endParaRPr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47" y="542341"/>
            <a:ext cx="6459653" cy="3788976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Desempenho do modelo ao remover recursivamente variável de menor Importância por permutação</a:t>
            </a:r>
            <a:endParaRPr sz="1400" dirty="0">
              <a:solidFill>
                <a:srgbClr val="F3F3F3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840721" y="90462"/>
            <a:ext cx="0" cy="36521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Google Shape;275;p30"/>
          <p:cNvSpPr txBox="1">
            <a:spLocks/>
          </p:cNvSpPr>
          <p:nvPr/>
        </p:nvSpPr>
        <p:spPr>
          <a:xfrm>
            <a:off x="4300428" y="90462"/>
            <a:ext cx="154657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b="1" dirty="0" err="1" smtClean="0">
                <a:solidFill>
                  <a:schemeClr val="accent1"/>
                </a:solidFill>
              </a:rPr>
              <a:t>Occam’s</a:t>
            </a:r>
            <a:r>
              <a:rPr lang="pt-BR" sz="1400" b="1" dirty="0" smtClean="0">
                <a:solidFill>
                  <a:schemeClr val="accent1"/>
                </a:solidFill>
              </a:rPr>
              <a:t> </a:t>
            </a:r>
            <a:r>
              <a:rPr lang="pt-BR" sz="1400" b="1" dirty="0" err="1" smtClean="0">
                <a:solidFill>
                  <a:schemeClr val="accent1"/>
                </a:solidFill>
              </a:rPr>
              <a:t>Razor</a:t>
            </a:r>
            <a:endParaRPr lang="pt-B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88654" y="1127574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 smtClean="0"/>
              <a:t>Seleção por Backward Selection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88654" y="1926825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Considera todas as variáveis</a:t>
            </a:r>
            <a:endParaRPr lang="pt-BR"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Google Shape;95;p15"/>
          <p:cNvSpPr txBox="1">
            <a:spLocks/>
          </p:cNvSpPr>
          <p:nvPr/>
        </p:nvSpPr>
        <p:spPr>
          <a:xfrm>
            <a:off x="1588654" y="2279925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Remove qualquer variável, constrói modelo e computa sua precisão</a:t>
            </a:r>
            <a:endParaRPr lang="pt-BR" dirty="0"/>
          </a:p>
        </p:txBody>
      </p:sp>
      <p:sp>
        <p:nvSpPr>
          <p:cNvPr id="6" name="Google Shape;95;p15"/>
          <p:cNvSpPr txBox="1">
            <a:spLocks/>
          </p:cNvSpPr>
          <p:nvPr/>
        </p:nvSpPr>
        <p:spPr>
          <a:xfrm>
            <a:off x="1588654" y="2877962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Inclui novamente a variável e remove a seguinte</a:t>
            </a:r>
            <a:endParaRPr lang="pt-BR" dirty="0"/>
          </a:p>
        </p:txBody>
      </p:sp>
      <p:sp>
        <p:nvSpPr>
          <p:cNvPr id="7" name="Google Shape;95;p15"/>
          <p:cNvSpPr txBox="1">
            <a:spLocks/>
          </p:cNvSpPr>
          <p:nvPr/>
        </p:nvSpPr>
        <p:spPr>
          <a:xfrm>
            <a:off x="1588654" y="3230471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Repete até que todas as variáveis tenham sido testadas</a:t>
            </a:r>
            <a:endParaRPr lang="pt-BR" dirty="0"/>
          </a:p>
        </p:txBody>
      </p:sp>
      <p:sp>
        <p:nvSpPr>
          <p:cNvPr id="8" name="Google Shape;95;p15"/>
          <p:cNvSpPr txBox="1">
            <a:spLocks/>
          </p:cNvSpPr>
          <p:nvPr/>
        </p:nvSpPr>
        <p:spPr>
          <a:xfrm>
            <a:off x="1588654" y="3582980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Remove a variável que a exclusão tenha resultado na melhor precisão</a:t>
            </a:r>
            <a:endParaRPr lang="pt-BR" dirty="0"/>
          </a:p>
        </p:txBody>
      </p:sp>
      <p:sp>
        <p:nvSpPr>
          <p:cNvPr id="9" name="Google Shape;95;p15"/>
          <p:cNvSpPr txBox="1">
            <a:spLocks/>
          </p:cNvSpPr>
          <p:nvPr/>
        </p:nvSpPr>
        <p:spPr>
          <a:xfrm>
            <a:off x="1588654" y="4196968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Repete até que não existam mais variável para remover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577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  <p:bldP spid="5" grpId="0"/>
      <p:bldP spid="6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Resultados do </a:t>
            </a:r>
            <a:r>
              <a:rPr lang="pt-BR" sz="1400" dirty="0" err="1" smtClean="0"/>
              <a:t>Backward</a:t>
            </a:r>
            <a:r>
              <a:rPr lang="pt-BR" sz="1400" dirty="0" smtClean="0"/>
              <a:t> </a:t>
            </a:r>
            <a:r>
              <a:rPr lang="pt-BR" sz="1400" dirty="0" err="1" smtClean="0"/>
              <a:t>Selection</a:t>
            </a:r>
            <a:r>
              <a:rPr lang="pt-BR" sz="1400" dirty="0" smtClean="0"/>
              <a:t> por variável removida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30" y="499321"/>
            <a:ext cx="6700302" cy="383199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453736" y="78301"/>
            <a:ext cx="0" cy="36521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Google Shape;275;p30"/>
          <p:cNvSpPr txBox="1">
            <a:spLocks/>
          </p:cNvSpPr>
          <p:nvPr/>
        </p:nvSpPr>
        <p:spPr>
          <a:xfrm>
            <a:off x="3907162" y="0"/>
            <a:ext cx="1546574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b="1" dirty="0" err="1" smtClean="0">
                <a:solidFill>
                  <a:schemeClr val="accent1"/>
                </a:solidFill>
              </a:rPr>
              <a:t>Occam’s</a:t>
            </a:r>
            <a:r>
              <a:rPr lang="pt-BR" sz="1400" b="1" dirty="0" smtClean="0">
                <a:solidFill>
                  <a:schemeClr val="accent1"/>
                </a:solidFill>
              </a:rPr>
              <a:t> </a:t>
            </a:r>
            <a:r>
              <a:rPr lang="pt-BR" sz="1400" b="1" dirty="0" err="1" smtClean="0">
                <a:solidFill>
                  <a:schemeClr val="accent1"/>
                </a:solidFill>
              </a:rPr>
              <a:t>Razor</a:t>
            </a:r>
            <a:endParaRPr lang="pt-B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3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Comparação entre métodos</a:t>
            </a:r>
            <a:endParaRPr dirty="0">
              <a:solidFill>
                <a:srgbClr val="39C0BA"/>
              </a:solidFill>
            </a:endParaRPr>
          </a:p>
        </p:txBody>
      </p:sp>
      <p:graphicFrame>
        <p:nvGraphicFramePr>
          <p:cNvPr id="16" name="Google Shape;169;p24"/>
          <p:cNvGraphicFramePr/>
          <p:nvPr>
            <p:extLst>
              <p:ext uri="{D42A27DB-BD31-4B8C-83A1-F6EECF244321}">
                <p14:modId xmlns:p14="http://schemas.microsoft.com/office/powerpoint/2010/main" val="414523289"/>
              </p:ext>
            </p:extLst>
          </p:nvPr>
        </p:nvGraphicFramePr>
        <p:xfrm>
          <a:off x="1408875" y="1663703"/>
          <a:ext cx="7235164" cy="868650"/>
        </p:xfrm>
        <a:graphic>
          <a:graphicData uri="http://schemas.openxmlformats.org/drawingml/2006/table">
            <a:tbl>
              <a:tblPr>
                <a:noFill/>
                <a:tableStyleId>{F6649823-1A7D-4101-B995-9FE7C7DDEAC8}</a:tableStyleId>
              </a:tblPr>
              <a:tblGrid>
                <a:gridCol w="2380293"/>
                <a:gridCol w="1331495"/>
                <a:gridCol w="1761688"/>
                <a:gridCol w="1761688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Método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Precisão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Recall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Número</a:t>
                      </a: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de </a:t>
                      </a: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variáveis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Remoção</a:t>
                      </a: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</a:t>
                      </a:r>
                      <a:r>
                        <a:rPr lang="en-US" sz="100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recursiva</a:t>
                      </a:r>
                      <a:r>
                        <a:rPr lang="en-US" sz="1000" baseline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(</a:t>
                      </a:r>
                      <a:r>
                        <a:rPr lang="en-US" sz="1000" baseline="0" dirty="0" err="1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Permutação</a:t>
                      </a:r>
                      <a:r>
                        <a:rPr lang="en-US" sz="1000" baseline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)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70,31%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74,72%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Backward Feature Selection</a:t>
                      </a:r>
                      <a:endParaRPr sz="100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70,40%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74,69%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solidFill>
                            <a:srgbClr val="F3F3F3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18</a:t>
                      </a:r>
                      <a:endParaRPr sz="1000" b="0" dirty="0">
                        <a:solidFill>
                          <a:srgbClr val="F3F3F3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99FA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309105" y="1920898"/>
            <a:ext cx="2519534" cy="34865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95;p15"/>
          <p:cNvSpPr txBox="1">
            <a:spLocks/>
          </p:cNvSpPr>
          <p:nvPr/>
        </p:nvSpPr>
        <p:spPr>
          <a:xfrm>
            <a:off x="4124253" y="2948307"/>
            <a:ext cx="2816391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None/>
            </a:pPr>
            <a:r>
              <a:rPr lang="pt-BR" sz="2400" dirty="0" smtClean="0"/>
              <a:t>Método escolhido</a:t>
            </a:r>
            <a:endParaRPr lang="pt-BR" sz="2400" dirty="0"/>
          </a:p>
        </p:txBody>
      </p:sp>
      <p:cxnSp>
        <p:nvCxnSpPr>
          <p:cNvPr id="7" name="Straight Arrow Connector 6"/>
          <p:cNvCxnSpPr>
            <a:stCxn id="19" idx="1"/>
            <a:endCxn id="5" idx="5"/>
          </p:cNvCxnSpPr>
          <p:nvPr/>
        </p:nvCxnSpPr>
        <p:spPr>
          <a:xfrm flipH="1" flipV="1">
            <a:off x="3459662" y="2218495"/>
            <a:ext cx="664591" cy="90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9C0BA"/>
                </a:solidFill>
              </a:rPr>
              <a:t>Objetivos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500" y="1014532"/>
            <a:ext cx="7511434" cy="657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 smtClean="0"/>
              <a:t>Prever se desempenho será abaixo da média</a:t>
            </a:r>
            <a:endParaRPr sz="2400" dirty="0"/>
          </a:p>
        </p:txBody>
      </p:sp>
      <p:sp>
        <p:nvSpPr>
          <p:cNvPr id="5" name="Google Shape;109;p17"/>
          <p:cNvSpPr txBox="1">
            <a:spLocks/>
          </p:cNvSpPr>
          <p:nvPr/>
        </p:nvSpPr>
        <p:spPr>
          <a:xfrm>
            <a:off x="1165477" y="153353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pt-BR" sz="1800" dirty="0" smtClean="0"/>
              <a:t>Métricas de avaliação: Precisão e </a:t>
            </a:r>
            <a:r>
              <a:rPr lang="pt-BR" sz="1800" i="1" u="sng" dirty="0" smtClean="0"/>
              <a:t>Recall</a:t>
            </a:r>
            <a:endParaRPr lang="pt-BR" sz="1800" i="1" u="sng" dirty="0"/>
          </a:p>
        </p:txBody>
      </p:sp>
      <p:sp>
        <p:nvSpPr>
          <p:cNvPr id="6" name="Google Shape;109;p17"/>
          <p:cNvSpPr txBox="1">
            <a:spLocks/>
          </p:cNvSpPr>
          <p:nvPr/>
        </p:nvSpPr>
        <p:spPr>
          <a:xfrm>
            <a:off x="1165477" y="186099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pt-BR" sz="1800" dirty="0" smtClean="0"/>
              <a:t>Mínimo esperado: &gt;50%</a:t>
            </a:r>
            <a:endParaRPr lang="pt-BR" sz="18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1165477" y="221042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pt-BR" sz="1800" dirty="0" smtClean="0"/>
              <a:t>Máximo esperado: &lt;90%</a:t>
            </a:r>
            <a:endParaRPr lang="pt-BR" sz="1800" dirty="0"/>
          </a:p>
        </p:txBody>
      </p:sp>
      <p:sp>
        <p:nvSpPr>
          <p:cNvPr id="9" name="Google Shape;109;p17"/>
          <p:cNvSpPr txBox="1">
            <a:spLocks/>
          </p:cNvSpPr>
          <p:nvPr/>
        </p:nvSpPr>
        <p:spPr>
          <a:xfrm>
            <a:off x="1165475" y="3152732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pt-BR" sz="2400" dirty="0" smtClean="0"/>
              <a:t>Menor quantidade possível de atributos</a:t>
            </a:r>
            <a:endParaRPr lang="pt-BR" sz="2400" dirty="0"/>
          </a:p>
        </p:txBody>
      </p:sp>
      <p:sp>
        <p:nvSpPr>
          <p:cNvPr id="11" name="Google Shape;109;p17"/>
          <p:cNvSpPr txBox="1">
            <a:spLocks/>
          </p:cNvSpPr>
          <p:nvPr/>
        </p:nvSpPr>
        <p:spPr>
          <a:xfrm>
            <a:off x="1165476" y="2614218"/>
            <a:ext cx="7711547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pt-BR" sz="2400" dirty="0" smtClean="0"/>
              <a:t>Possível ferramenta para políticas públicas</a:t>
            </a:r>
            <a:endParaRPr lang="pt-BR" sz="2400" dirty="0"/>
          </a:p>
        </p:txBody>
      </p:sp>
      <p:sp>
        <p:nvSpPr>
          <p:cNvPr id="10" name="Google Shape;109;p17"/>
          <p:cNvSpPr txBox="1">
            <a:spLocks/>
          </p:cNvSpPr>
          <p:nvPr/>
        </p:nvSpPr>
        <p:spPr>
          <a:xfrm>
            <a:off x="1165475" y="3670505"/>
            <a:ext cx="6858000" cy="65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indent="-381000">
              <a:buClr>
                <a:schemeClr val="accent1"/>
              </a:buClr>
              <a:buSzPts val="2400"/>
            </a:pPr>
            <a:r>
              <a:rPr lang="pt-BR" sz="2400" dirty="0" smtClean="0"/>
              <a:t>Modelo deve ser </a:t>
            </a:r>
            <a:r>
              <a:rPr lang="pt-BR" sz="2400" u="sng" dirty="0" smtClean="0"/>
              <a:t>justo</a:t>
            </a:r>
            <a:r>
              <a:rPr lang="pt-BR" sz="2400" dirty="0" smtClean="0"/>
              <a:t> (Data </a:t>
            </a:r>
            <a:r>
              <a:rPr lang="pt-BR" sz="2400" dirty="0" err="1" smtClean="0"/>
              <a:t>Fairness</a:t>
            </a:r>
            <a:r>
              <a:rPr lang="pt-BR" sz="2400" dirty="0" smtClean="0"/>
              <a:t>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2423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5" grpId="0"/>
      <p:bldP spid="6" grpId="0"/>
      <p:bldP spid="7" grpId="0"/>
      <p:bldP spid="9" grpId="0"/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err="1" smtClean="0"/>
              <a:t>Impotância</a:t>
            </a:r>
            <a:r>
              <a:rPr lang="pt-BR" sz="1400" dirty="0" smtClean="0"/>
              <a:t> por </a:t>
            </a:r>
            <a:r>
              <a:rPr lang="pt-BR" sz="1400" dirty="0" err="1" smtClean="0"/>
              <a:t>Permutãção</a:t>
            </a:r>
            <a:r>
              <a:rPr lang="pt-BR" sz="1400" dirty="0" smtClean="0"/>
              <a:t> dos atributos mantidos ao final da seleção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77" y="374969"/>
            <a:ext cx="7687608" cy="370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Preditora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Prevendo desempenho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3006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Resultado do modelo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5" name="Google Shape;275;p30"/>
          <p:cNvSpPr txBox="1">
            <a:spLocks/>
          </p:cNvSpPr>
          <p:nvPr/>
        </p:nvSpPr>
        <p:spPr>
          <a:xfrm>
            <a:off x="6474642" y="441175"/>
            <a:ext cx="2106970" cy="7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dirty="0" smtClean="0"/>
              <a:t>Precisão: XX,XX%</a:t>
            </a:r>
          </a:p>
          <a:p>
            <a:pPr marL="0" indent="0"/>
            <a:r>
              <a:rPr lang="pt-BR" dirty="0" smtClean="0"/>
              <a:t>Recall: XX,XX%</a:t>
            </a:r>
          </a:p>
          <a:p>
            <a:pPr marL="0" indent="0"/>
            <a:endParaRPr lang="pt-BR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1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Arvore de decisão do modelo</a:t>
            </a:r>
            <a:endParaRPr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6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Redução de dimensionalidade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Usando PCA (</a:t>
            </a:r>
            <a:r>
              <a:rPr lang="en" i="1" dirty="0" smtClean="0"/>
              <a:t>Principal Component Analysis</a:t>
            </a:r>
            <a:r>
              <a:rPr lang="en" dirty="0" smtClean="0"/>
              <a:t>) para visualização bidimensional dos dados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1687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variável alvo através de PCA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54" y="131568"/>
            <a:ext cx="6343054" cy="41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das </a:t>
            </a:r>
            <a:r>
              <a:rPr lang="pt-BR" sz="1400" dirty="0" smtClean="0"/>
              <a:t>previsões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00" y="154443"/>
            <a:ext cx="6441161" cy="42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Renda </a:t>
            </a:r>
            <a:r>
              <a:rPr lang="pt-BR" sz="1400" dirty="0" smtClean="0"/>
              <a:t>Mensal familiar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250" y="236823"/>
            <a:ext cx="6124862" cy="40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</a:t>
            </a:r>
            <a:r>
              <a:rPr lang="pt-BR" sz="1400" dirty="0" smtClean="0"/>
              <a:t>língua estrangeira escolhida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27" y="88817"/>
            <a:ext cx="6335907" cy="41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bidimensional da </a:t>
            </a:r>
            <a:r>
              <a:rPr lang="pt-BR" sz="1400" dirty="0" smtClean="0"/>
              <a:t>idade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11" y="86634"/>
            <a:ext cx="6329540" cy="41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2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Estrutura da Apresentação</a:t>
            </a:r>
            <a:endParaRPr dirty="0"/>
          </a:p>
        </p:txBody>
      </p:sp>
      <p:cxnSp>
        <p:nvCxnSpPr>
          <p:cNvPr id="223" name="Google Shape;223;p28"/>
          <p:cNvCxnSpPr/>
          <p:nvPr/>
        </p:nvCxnSpPr>
        <p:spPr>
          <a:xfrm flipV="1">
            <a:off x="1525843" y="1111736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6" name="Google Shape;226;p28"/>
          <p:cNvSpPr txBox="1"/>
          <p:nvPr/>
        </p:nvSpPr>
        <p:spPr>
          <a:xfrm>
            <a:off x="2163011" y="974137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Carregamento e pré-processamento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" name="Google Shape;226;p28"/>
          <p:cNvSpPr txBox="1"/>
          <p:nvPr/>
        </p:nvSpPr>
        <p:spPr>
          <a:xfrm>
            <a:off x="2163010" y="1511477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Análise Exploratória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" name="Google Shape;226;p28"/>
          <p:cNvSpPr txBox="1"/>
          <p:nvPr/>
        </p:nvSpPr>
        <p:spPr>
          <a:xfrm>
            <a:off x="2163009" y="2028417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Feature Engineering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" name="Google Shape;226;p28"/>
          <p:cNvSpPr txBox="1"/>
          <p:nvPr/>
        </p:nvSpPr>
        <p:spPr>
          <a:xfrm>
            <a:off x="2163009" y="2527770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Seleção de variáveis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" name="Google Shape;226;p28"/>
          <p:cNvSpPr txBox="1"/>
          <p:nvPr/>
        </p:nvSpPr>
        <p:spPr>
          <a:xfrm>
            <a:off x="2163009" y="3003945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Análise Preditora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" name="Google Shape;226;p28"/>
          <p:cNvSpPr txBox="1"/>
          <p:nvPr/>
        </p:nvSpPr>
        <p:spPr>
          <a:xfrm>
            <a:off x="2163007" y="3945433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Conclusões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" name="Google Shape;226;p28"/>
          <p:cNvSpPr txBox="1"/>
          <p:nvPr/>
        </p:nvSpPr>
        <p:spPr>
          <a:xfrm>
            <a:off x="2163008" y="3469258"/>
            <a:ext cx="569160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Clusterização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1" name="Google Shape;223;p28"/>
          <p:cNvCxnSpPr/>
          <p:nvPr/>
        </p:nvCxnSpPr>
        <p:spPr>
          <a:xfrm flipV="1">
            <a:off x="1525843" y="1591486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3" name="Google Shape;223;p28"/>
          <p:cNvCxnSpPr/>
          <p:nvPr/>
        </p:nvCxnSpPr>
        <p:spPr>
          <a:xfrm flipV="1">
            <a:off x="1525843" y="2048020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4" name="Google Shape;223;p28"/>
          <p:cNvCxnSpPr/>
          <p:nvPr/>
        </p:nvCxnSpPr>
        <p:spPr>
          <a:xfrm flipV="1">
            <a:off x="1525843" y="2532974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5" name="Google Shape;223;p28"/>
          <p:cNvCxnSpPr/>
          <p:nvPr/>
        </p:nvCxnSpPr>
        <p:spPr>
          <a:xfrm flipV="1">
            <a:off x="1525843" y="2989508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6" name="Google Shape;223;p28"/>
          <p:cNvCxnSpPr/>
          <p:nvPr/>
        </p:nvCxnSpPr>
        <p:spPr>
          <a:xfrm flipV="1">
            <a:off x="1525843" y="3469258"/>
            <a:ext cx="3464" cy="47975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7" name="Google Shape;223;p28"/>
          <p:cNvCxnSpPr/>
          <p:nvPr/>
        </p:nvCxnSpPr>
        <p:spPr>
          <a:xfrm flipV="1">
            <a:off x="1525843" y="3945433"/>
            <a:ext cx="0" cy="1217708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oval" w="lg" len="lg"/>
          </a:ln>
        </p:spPr>
      </p:cxnSp>
    </p:spTree>
    <p:extLst>
      <p:ext uri="{BB962C8B-B14F-4D97-AF65-F5344CB8AC3E}">
        <p14:creationId xmlns:p14="http://schemas.microsoft.com/office/powerpoint/2010/main" val="299993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16" grpId="0"/>
      <p:bldP spid="17" grpId="0"/>
      <p:bldP spid="18" grpId="0"/>
      <p:bldP spid="20" grpId="0"/>
      <p:bldP spid="22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Visualização </a:t>
            </a:r>
            <a:r>
              <a:rPr lang="pt-BR" sz="1400" dirty="0" smtClean="0"/>
              <a:t>escolaridade do pai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73" y="81650"/>
            <a:ext cx="6546416" cy="43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Clusterização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Segmentando os </a:t>
            </a:r>
            <a:r>
              <a:rPr lang="en" dirty="0" smtClean="0"/>
              <a:t>candidatos com K-Means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143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217381" y="4356978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Variáveis usadas na clusterização com K-</a:t>
            </a:r>
            <a:r>
              <a:rPr lang="pt-BR" sz="1400" dirty="0" err="1" smtClean="0"/>
              <a:t>Means</a:t>
            </a:r>
            <a:endParaRPr sz="1400"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24" y="133350"/>
            <a:ext cx="2146111" cy="1416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6" y="163381"/>
            <a:ext cx="2100514" cy="1386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33350"/>
            <a:ext cx="2153056" cy="1416048"/>
          </a:xfrm>
          <a:prstGeom prst="rect">
            <a:avLst/>
          </a:prstGeom>
        </p:spPr>
      </p:pic>
      <p:sp>
        <p:nvSpPr>
          <p:cNvPr id="7" name="Google Shape;275;p30"/>
          <p:cNvSpPr txBox="1">
            <a:spLocks/>
          </p:cNvSpPr>
          <p:nvPr/>
        </p:nvSpPr>
        <p:spPr>
          <a:xfrm>
            <a:off x="1743385" y="1383587"/>
            <a:ext cx="669676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Cor/Raça</a:t>
            </a:r>
            <a:endParaRPr lang="pt-BR" sz="800" dirty="0">
              <a:solidFill>
                <a:srgbClr val="F3F3F3"/>
              </a:solidFill>
            </a:endParaRPr>
          </a:p>
        </p:txBody>
      </p:sp>
      <p:sp>
        <p:nvSpPr>
          <p:cNvPr id="8" name="Google Shape;275;p30"/>
          <p:cNvSpPr txBox="1">
            <a:spLocks/>
          </p:cNvSpPr>
          <p:nvPr/>
        </p:nvSpPr>
        <p:spPr>
          <a:xfrm>
            <a:off x="6893175" y="1383587"/>
            <a:ext cx="104187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Ocupação do pai</a:t>
            </a:r>
            <a:endParaRPr lang="pt-BR" sz="800" dirty="0">
              <a:solidFill>
                <a:srgbClr val="F3F3F3"/>
              </a:solidFill>
            </a:endParaRPr>
          </a:p>
        </p:txBody>
      </p:sp>
      <p:sp>
        <p:nvSpPr>
          <p:cNvPr id="9" name="Google Shape;275;p30"/>
          <p:cNvSpPr txBox="1">
            <a:spLocks/>
          </p:cNvSpPr>
          <p:nvPr/>
        </p:nvSpPr>
        <p:spPr>
          <a:xfrm>
            <a:off x="4106775" y="1383587"/>
            <a:ext cx="1301984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err="1" smtClean="0"/>
              <a:t>Lingua</a:t>
            </a:r>
            <a:r>
              <a:rPr lang="pt-BR" sz="800" dirty="0" smtClean="0"/>
              <a:t> estrangeira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924" y="1716753"/>
            <a:ext cx="2146112" cy="1407872"/>
          </a:xfrm>
          <a:prstGeom prst="rect">
            <a:avLst/>
          </a:prstGeom>
        </p:spPr>
      </p:pic>
      <p:sp>
        <p:nvSpPr>
          <p:cNvPr id="11" name="Google Shape;275;p30"/>
          <p:cNvSpPr txBox="1">
            <a:spLocks/>
          </p:cNvSpPr>
          <p:nvPr/>
        </p:nvSpPr>
        <p:spPr>
          <a:xfrm>
            <a:off x="1484315" y="2985363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Escolaridade do pai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076" y="1716753"/>
            <a:ext cx="2098278" cy="1380021"/>
          </a:xfrm>
          <a:prstGeom prst="rect">
            <a:avLst/>
          </a:prstGeom>
        </p:spPr>
      </p:pic>
      <p:sp>
        <p:nvSpPr>
          <p:cNvPr id="13" name="Google Shape;275;p30"/>
          <p:cNvSpPr txBox="1">
            <a:spLocks/>
          </p:cNvSpPr>
          <p:nvPr/>
        </p:nvSpPr>
        <p:spPr>
          <a:xfrm>
            <a:off x="4106775" y="2985363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Escolaridade da mãe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499" y="1716753"/>
            <a:ext cx="2153723" cy="1419248"/>
          </a:xfrm>
          <a:prstGeom prst="rect">
            <a:avLst/>
          </a:prstGeom>
        </p:spPr>
      </p:pic>
      <p:sp>
        <p:nvSpPr>
          <p:cNvPr id="15" name="Google Shape;275;p30"/>
          <p:cNvSpPr txBox="1">
            <a:spLocks/>
          </p:cNvSpPr>
          <p:nvPr/>
        </p:nvSpPr>
        <p:spPr>
          <a:xfrm>
            <a:off x="7037922" y="2996739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Região</a:t>
            </a:r>
            <a:endParaRPr lang="pt-BR" sz="800" dirty="0">
              <a:solidFill>
                <a:srgbClr val="F3F3F3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5515" y="3376761"/>
            <a:ext cx="2164041" cy="1421531"/>
          </a:xfrm>
          <a:prstGeom prst="rect">
            <a:avLst/>
          </a:prstGeom>
        </p:spPr>
      </p:pic>
      <p:sp>
        <p:nvSpPr>
          <p:cNvPr id="17" name="Google Shape;275;p30"/>
          <p:cNvSpPr txBox="1">
            <a:spLocks/>
          </p:cNvSpPr>
          <p:nvPr/>
        </p:nvSpPr>
        <p:spPr>
          <a:xfrm>
            <a:off x="6718785" y="4659030"/>
            <a:ext cx="1390650" cy="27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800" dirty="0" smtClean="0"/>
              <a:t>Renda mensal familiar</a:t>
            </a:r>
            <a:endParaRPr lang="pt-BR" sz="8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7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4" y="846674"/>
            <a:ext cx="7515225" cy="2790825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4" y="4331317"/>
            <a:ext cx="7892414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400" dirty="0" smtClean="0"/>
              <a:t>Método </a:t>
            </a:r>
            <a:r>
              <a:rPr lang="pt-BR" sz="1400" dirty="0" err="1" smtClean="0"/>
              <a:t>Elbow</a:t>
            </a:r>
            <a:r>
              <a:rPr lang="pt-BR" sz="1400" dirty="0" smtClean="0"/>
              <a:t> para definição do número de Clusters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5" name="Google Shape;275;p30"/>
          <p:cNvSpPr txBox="1">
            <a:spLocks/>
          </p:cNvSpPr>
          <p:nvPr/>
        </p:nvSpPr>
        <p:spPr>
          <a:xfrm>
            <a:off x="4696414" y="1254732"/>
            <a:ext cx="1807112" cy="90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400" dirty="0" smtClean="0">
                <a:solidFill>
                  <a:srgbClr val="F3F3F3"/>
                </a:solidFill>
              </a:rPr>
              <a:t>Ponto de maior curvatura</a:t>
            </a:r>
            <a:endParaRPr lang="pt-BR" sz="1400" dirty="0">
              <a:solidFill>
                <a:srgbClr val="F3F3F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32274" y="1766804"/>
            <a:ext cx="485614" cy="475283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17889" y="1708298"/>
            <a:ext cx="1819895" cy="296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8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84" y="243402"/>
            <a:ext cx="3944692" cy="2582714"/>
          </a:xfrm>
          <a:prstGeom prst="rect">
            <a:avLst/>
          </a:prstGeom>
        </p:spPr>
      </p:pic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2646191" y="2743739"/>
            <a:ext cx="860678" cy="363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100" dirty="0" smtClean="0"/>
              <a:t>Clusters</a:t>
            </a:r>
          </a:p>
          <a:p>
            <a:pPr marL="0" lvl="0" indent="0"/>
            <a:endParaRPr sz="1100" dirty="0">
              <a:solidFill>
                <a:srgbClr val="F3F3F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273" y="243402"/>
            <a:ext cx="3926409" cy="2594054"/>
          </a:xfrm>
          <a:prstGeom prst="rect">
            <a:avLst/>
          </a:prstGeom>
        </p:spPr>
      </p:pic>
      <p:sp>
        <p:nvSpPr>
          <p:cNvPr id="6" name="Google Shape;275;p30"/>
          <p:cNvSpPr txBox="1">
            <a:spLocks/>
          </p:cNvSpPr>
          <p:nvPr/>
        </p:nvSpPr>
        <p:spPr>
          <a:xfrm>
            <a:off x="6606190" y="2743740"/>
            <a:ext cx="1215547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100" dirty="0" smtClean="0"/>
              <a:t>Variável Alvo</a:t>
            </a:r>
          </a:p>
          <a:p>
            <a:pPr marL="0" indent="0"/>
            <a:endParaRPr lang="pt-BR" sz="1100" dirty="0">
              <a:solidFill>
                <a:srgbClr val="F3F3F3"/>
              </a:solidFill>
            </a:endParaRPr>
          </a:p>
        </p:txBody>
      </p:sp>
      <p:sp>
        <p:nvSpPr>
          <p:cNvPr id="7" name="Google Shape;275;p30"/>
          <p:cNvSpPr txBox="1">
            <a:spLocks/>
          </p:cNvSpPr>
          <p:nvPr/>
        </p:nvSpPr>
        <p:spPr>
          <a:xfrm>
            <a:off x="1417122" y="3913225"/>
            <a:ext cx="6970360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Inclui 56% do conjunto de dados</a:t>
            </a:r>
            <a:endParaRPr lang="pt-BR" sz="1100" dirty="0">
              <a:solidFill>
                <a:srgbClr val="F3F3F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861692" y="2131407"/>
            <a:ext cx="335499" cy="143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Google Shape;275;p30"/>
          <p:cNvSpPr txBox="1">
            <a:spLocks/>
          </p:cNvSpPr>
          <p:nvPr/>
        </p:nvSpPr>
        <p:spPr>
          <a:xfrm>
            <a:off x="1417122" y="3536405"/>
            <a:ext cx="6970360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pt-BR" sz="1200" dirty="0" smtClean="0"/>
              <a:t>Estatísticas do Cluster 1:</a:t>
            </a:r>
            <a:endParaRPr lang="pt-BR" sz="1200" dirty="0">
              <a:solidFill>
                <a:srgbClr val="F3F3F3"/>
              </a:solidFill>
            </a:endParaRPr>
          </a:p>
        </p:txBody>
      </p:sp>
      <p:sp>
        <p:nvSpPr>
          <p:cNvPr id="14" name="Google Shape;275;p30"/>
          <p:cNvSpPr txBox="1">
            <a:spLocks/>
          </p:cNvSpPr>
          <p:nvPr/>
        </p:nvSpPr>
        <p:spPr>
          <a:xfrm>
            <a:off x="1417122" y="4263876"/>
            <a:ext cx="6970360" cy="36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 smtClean="0"/>
              <a:t>Classifica com 74% de recall e 66% de precisão</a:t>
            </a:r>
            <a:endParaRPr lang="pt-BR" sz="11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2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Conclusões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 final e sugestões para trabalhos futuros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725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 smtClean="0"/>
              <a:t>Conclusões</a:t>
            </a:r>
            <a:endParaRPr lang="en-US" dirty="0"/>
          </a:p>
        </p:txBody>
      </p:sp>
      <p:sp>
        <p:nvSpPr>
          <p:cNvPr id="15" name="Google Shape;109;p17"/>
          <p:cNvSpPr txBox="1">
            <a:spLocks/>
          </p:cNvSpPr>
          <p:nvPr/>
        </p:nvSpPr>
        <p:spPr>
          <a:xfrm>
            <a:off x="648065" y="977435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6" name="Google Shape;109;p17"/>
          <p:cNvSpPr txBox="1">
            <a:spLocks/>
          </p:cNvSpPr>
          <p:nvPr/>
        </p:nvSpPr>
        <p:spPr>
          <a:xfrm>
            <a:off x="776434" y="2175965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Limite</a:t>
            </a:r>
            <a:r>
              <a:rPr lang="en-US" sz="1600" dirty="0" smtClean="0"/>
              <a:t> de </a:t>
            </a:r>
            <a:r>
              <a:rPr lang="en-US" sz="1600" dirty="0" err="1" smtClean="0"/>
              <a:t>modelos</a:t>
            </a:r>
            <a:r>
              <a:rPr lang="en-US" sz="1600" dirty="0" smtClean="0"/>
              <a:t> com </a:t>
            </a:r>
            <a:r>
              <a:rPr lang="en-US" sz="1600" dirty="0" err="1" smtClean="0"/>
              <a:t>os</a:t>
            </a:r>
            <a:r>
              <a:rPr lang="en-US" sz="1600" dirty="0" smtClean="0"/>
              <a:t> dados </a:t>
            </a:r>
            <a:r>
              <a:rPr lang="en-US" sz="1600" dirty="0" err="1" smtClean="0"/>
              <a:t>usados</a:t>
            </a:r>
            <a:r>
              <a:rPr lang="en-US" sz="1600" dirty="0" smtClean="0"/>
              <a:t> </a:t>
            </a:r>
            <a:r>
              <a:rPr lang="en-US" sz="1600" dirty="0" err="1" smtClean="0"/>
              <a:t>parecem</a:t>
            </a:r>
            <a:r>
              <a:rPr lang="en-US" sz="1600" dirty="0" smtClean="0"/>
              <a:t> </a:t>
            </a:r>
            <a:r>
              <a:rPr lang="en-US" sz="1600" dirty="0" err="1" smtClean="0"/>
              <a:t>ser</a:t>
            </a:r>
            <a:r>
              <a:rPr lang="en-US" sz="1600" dirty="0" smtClean="0"/>
              <a:t> de:</a:t>
            </a:r>
          </a:p>
          <a:p>
            <a:pPr lvl="2">
              <a:buClr>
                <a:schemeClr val="accent1"/>
              </a:buClr>
            </a:pPr>
            <a:r>
              <a:rPr lang="en-US" sz="1600" dirty="0" err="1" smtClean="0"/>
              <a:t>Precisão</a:t>
            </a:r>
            <a:r>
              <a:rPr lang="en-US" sz="1600" dirty="0" smtClean="0"/>
              <a:t>: 70%</a:t>
            </a:r>
          </a:p>
          <a:p>
            <a:pPr lvl="2">
              <a:buClr>
                <a:schemeClr val="accent1"/>
              </a:buClr>
            </a:pPr>
            <a:r>
              <a:rPr lang="en-US" sz="1600" dirty="0" smtClean="0"/>
              <a:t>Recall: 75%</a:t>
            </a:r>
            <a:endParaRPr lang="en-US" sz="16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776434" y="977435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Fatores</a:t>
            </a:r>
            <a:r>
              <a:rPr lang="en-US" sz="1600" dirty="0" smtClean="0"/>
              <a:t> </a:t>
            </a:r>
            <a:r>
              <a:rPr lang="en-US" sz="1600" dirty="0" err="1" smtClean="0"/>
              <a:t>socioeconômicos</a:t>
            </a:r>
            <a:r>
              <a:rPr lang="en-US" sz="1600" dirty="0" smtClean="0"/>
              <a:t> </a:t>
            </a:r>
            <a:r>
              <a:rPr lang="en-US" sz="1600" dirty="0" err="1" smtClean="0"/>
              <a:t>ajudam</a:t>
            </a:r>
            <a:r>
              <a:rPr lang="en-US" sz="1600" dirty="0" smtClean="0"/>
              <a:t> a </a:t>
            </a:r>
            <a:r>
              <a:rPr lang="en-US" sz="1600" dirty="0" err="1" smtClean="0"/>
              <a:t>explicar</a:t>
            </a:r>
            <a:r>
              <a:rPr lang="en-US" sz="1600" dirty="0" smtClean="0"/>
              <a:t> </a:t>
            </a:r>
            <a:r>
              <a:rPr lang="en-US" sz="1600" dirty="0" err="1" smtClean="0"/>
              <a:t>uma</a:t>
            </a:r>
            <a:r>
              <a:rPr lang="en-US" sz="1600" dirty="0" smtClean="0"/>
              <a:t> parte do </a:t>
            </a:r>
            <a:r>
              <a:rPr lang="en-US" sz="1600" dirty="0" err="1" smtClean="0"/>
              <a:t>desempenho</a:t>
            </a:r>
            <a:r>
              <a:rPr lang="en-US" sz="1600" dirty="0" smtClean="0"/>
              <a:t> no ENEM</a:t>
            </a:r>
            <a:endParaRPr lang="en-US" sz="1600" dirty="0"/>
          </a:p>
        </p:txBody>
      </p:sp>
      <p:sp>
        <p:nvSpPr>
          <p:cNvPr id="8" name="Google Shape;109;p17"/>
          <p:cNvSpPr txBox="1">
            <a:spLocks/>
          </p:cNvSpPr>
          <p:nvPr/>
        </p:nvSpPr>
        <p:spPr>
          <a:xfrm>
            <a:off x="776434" y="1668185"/>
            <a:ext cx="7573816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Dos 136 </a:t>
            </a:r>
            <a:r>
              <a:rPr lang="en-US" sz="1600" dirty="0" err="1" smtClean="0"/>
              <a:t>atributos</a:t>
            </a:r>
            <a:r>
              <a:rPr lang="en-US" sz="1600" dirty="0" smtClean="0"/>
              <a:t>, </a:t>
            </a:r>
            <a:r>
              <a:rPr lang="en-US" sz="1600" dirty="0" err="1" smtClean="0"/>
              <a:t>apenas</a:t>
            </a:r>
            <a:r>
              <a:rPr lang="en-US" sz="1600" dirty="0" smtClean="0"/>
              <a:t> 16 </a:t>
            </a:r>
            <a:r>
              <a:rPr lang="en-US" sz="1600" dirty="0" err="1" smtClean="0"/>
              <a:t>são</a:t>
            </a:r>
            <a:r>
              <a:rPr lang="en-US" sz="1600" dirty="0" smtClean="0"/>
              <a:t> </a:t>
            </a:r>
            <a:r>
              <a:rPr lang="en-US" sz="1600" dirty="0" err="1" smtClean="0"/>
              <a:t>suficientes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</a:t>
            </a:r>
            <a:r>
              <a:rPr lang="en-US" sz="1600" dirty="0" err="1" smtClean="0"/>
              <a:t>modelo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0" name="Google Shape;109;p17"/>
          <p:cNvSpPr txBox="1">
            <a:spLocks/>
          </p:cNvSpPr>
          <p:nvPr/>
        </p:nvSpPr>
        <p:spPr>
          <a:xfrm>
            <a:off x="776434" y="3782515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Segmentação</a:t>
            </a:r>
            <a:r>
              <a:rPr lang="en-US" sz="1600" dirty="0" smtClean="0"/>
              <a:t> dos dados leva a </a:t>
            </a:r>
            <a:r>
              <a:rPr lang="en-US" sz="1600" dirty="0" err="1" smtClean="0"/>
              <a:t>identificação</a:t>
            </a:r>
            <a:r>
              <a:rPr lang="en-US" sz="1600" dirty="0" smtClean="0"/>
              <a:t> de 74% dos </a:t>
            </a:r>
            <a:r>
              <a:rPr lang="en-US" sz="1600" dirty="0" err="1" smtClean="0"/>
              <a:t>candidatos</a:t>
            </a:r>
            <a:r>
              <a:rPr lang="en-US" sz="1600" dirty="0" smtClean="0"/>
              <a:t> </a:t>
            </a:r>
            <a:r>
              <a:rPr lang="en-US" sz="1600" dirty="0" err="1" smtClean="0"/>
              <a:t>abaixo</a:t>
            </a:r>
            <a:r>
              <a:rPr lang="en-US" sz="1600" dirty="0" smtClean="0"/>
              <a:t> da </a:t>
            </a:r>
            <a:r>
              <a:rPr lang="en-US" sz="1600" dirty="0" err="1" smtClean="0"/>
              <a:t>média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1" name="Google Shape;109;p17"/>
          <p:cNvSpPr txBox="1">
            <a:spLocks/>
          </p:cNvSpPr>
          <p:nvPr/>
        </p:nvSpPr>
        <p:spPr>
          <a:xfrm>
            <a:off x="776434" y="3089311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É </a:t>
            </a:r>
            <a:r>
              <a:rPr lang="en-US" sz="1600" dirty="0" err="1" smtClean="0"/>
              <a:t>possível</a:t>
            </a:r>
            <a:r>
              <a:rPr lang="en-US" sz="1600" dirty="0" smtClean="0"/>
              <a:t>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um </a:t>
            </a:r>
            <a:r>
              <a:rPr lang="en-US" sz="1600" dirty="0" err="1" smtClean="0"/>
              <a:t>modelo</a:t>
            </a:r>
            <a:r>
              <a:rPr lang="en-US" sz="1600" dirty="0" smtClean="0"/>
              <a:t> que </a:t>
            </a:r>
            <a:r>
              <a:rPr lang="en-US" sz="1600" dirty="0" err="1" smtClean="0"/>
              <a:t>atinja</a:t>
            </a:r>
            <a:r>
              <a:rPr lang="en-US" sz="1600" dirty="0" smtClean="0"/>
              <a:t> </a:t>
            </a:r>
            <a:r>
              <a:rPr lang="en-US" sz="1600" dirty="0" err="1" smtClean="0"/>
              <a:t>este</a:t>
            </a:r>
            <a:r>
              <a:rPr lang="en-US" sz="1600" dirty="0" smtClean="0"/>
              <a:t> </a:t>
            </a:r>
            <a:r>
              <a:rPr lang="en-US" sz="1600" dirty="0" err="1" smtClean="0"/>
              <a:t>limite</a:t>
            </a:r>
            <a:r>
              <a:rPr lang="en-US" sz="1600" dirty="0" smtClean="0"/>
              <a:t> e </a:t>
            </a:r>
            <a:r>
              <a:rPr lang="en-US" sz="1600" dirty="0" err="1" smtClean="0"/>
              <a:t>seja</a:t>
            </a:r>
            <a:r>
              <a:rPr lang="en-US" sz="1600" dirty="0" smtClean="0"/>
              <a:t> </a:t>
            </a:r>
            <a:r>
              <a:rPr lang="en-US" sz="1600" dirty="0" err="1" smtClean="0"/>
              <a:t>interpretável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99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 smtClean="0"/>
              <a:t>Sugestões</a:t>
            </a:r>
            <a:r>
              <a:rPr lang="en-US" dirty="0" smtClean="0"/>
              <a:t> para </a:t>
            </a:r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trabalhos</a:t>
            </a:r>
            <a:endParaRPr lang="en-US" dirty="0"/>
          </a:p>
        </p:txBody>
      </p:sp>
      <p:sp>
        <p:nvSpPr>
          <p:cNvPr id="15" name="Google Shape;109;p17"/>
          <p:cNvSpPr txBox="1">
            <a:spLocks/>
          </p:cNvSpPr>
          <p:nvPr/>
        </p:nvSpPr>
        <p:spPr>
          <a:xfrm>
            <a:off x="751034" y="1301285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Buscar</a:t>
            </a:r>
            <a:r>
              <a:rPr lang="en-US" sz="1600" dirty="0" smtClean="0"/>
              <a:t> </a:t>
            </a:r>
            <a:r>
              <a:rPr lang="en-US" sz="1600" dirty="0" err="1" smtClean="0"/>
              <a:t>variáveis</a:t>
            </a:r>
            <a:r>
              <a:rPr lang="en-US" sz="1600" dirty="0" smtClean="0"/>
              <a:t> que </a:t>
            </a:r>
            <a:r>
              <a:rPr lang="en-US" sz="1600" dirty="0" err="1" smtClean="0"/>
              <a:t>representem</a:t>
            </a:r>
            <a:r>
              <a:rPr lang="en-US" sz="1600" dirty="0" smtClean="0"/>
              <a:t> outros </a:t>
            </a:r>
            <a:r>
              <a:rPr lang="en-US" sz="1600" dirty="0" err="1" smtClean="0"/>
              <a:t>fatores</a:t>
            </a:r>
            <a:endParaRPr lang="en-US" sz="1600" dirty="0" smtClean="0"/>
          </a:p>
          <a:p>
            <a:pPr lvl="2">
              <a:buClr>
                <a:schemeClr val="accent1"/>
              </a:buClr>
            </a:pPr>
            <a:r>
              <a:rPr lang="en-US" sz="1600" dirty="0" smtClean="0"/>
              <a:t>E.g. </a:t>
            </a:r>
            <a:r>
              <a:rPr lang="en-US" sz="1600" dirty="0" err="1" smtClean="0"/>
              <a:t>evasão</a:t>
            </a:r>
            <a:r>
              <a:rPr lang="en-US" sz="1600" dirty="0" smtClean="0"/>
              <a:t> escolar, IDEB, etc.</a:t>
            </a:r>
            <a:endParaRPr lang="en-US" sz="1600" dirty="0"/>
          </a:p>
        </p:txBody>
      </p:sp>
      <p:sp>
        <p:nvSpPr>
          <p:cNvPr id="7" name="Google Shape;109;p17"/>
          <p:cNvSpPr txBox="1">
            <a:spLocks/>
          </p:cNvSpPr>
          <p:nvPr/>
        </p:nvSpPr>
        <p:spPr>
          <a:xfrm>
            <a:off x="751034" y="1707921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5" name="Google Shape;109;p17"/>
          <p:cNvSpPr txBox="1">
            <a:spLocks/>
          </p:cNvSpPr>
          <p:nvPr/>
        </p:nvSpPr>
        <p:spPr>
          <a:xfrm>
            <a:off x="751034" y="1935726"/>
            <a:ext cx="6858000" cy="5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err="1" smtClean="0"/>
              <a:t>Repetir</a:t>
            </a:r>
            <a:r>
              <a:rPr lang="en-US" sz="1600" dirty="0" smtClean="0"/>
              <a:t> </a:t>
            </a:r>
            <a:r>
              <a:rPr lang="en-US" sz="1600" dirty="0" err="1" smtClean="0"/>
              <a:t>análise</a:t>
            </a:r>
            <a:r>
              <a:rPr lang="en-US" sz="1600" dirty="0" smtClean="0"/>
              <a:t> para </a:t>
            </a:r>
            <a:r>
              <a:rPr lang="en-US" sz="1600" dirty="0" err="1" smtClean="0"/>
              <a:t>cada</a:t>
            </a:r>
            <a:r>
              <a:rPr lang="en-US" sz="1600" dirty="0" smtClean="0"/>
              <a:t> </a:t>
            </a:r>
            <a:r>
              <a:rPr lang="en-US" sz="1600" dirty="0" err="1" smtClean="0"/>
              <a:t>disciplina</a:t>
            </a:r>
            <a:r>
              <a:rPr lang="en-US" sz="1600" dirty="0" smtClean="0"/>
              <a:t> </a:t>
            </a:r>
            <a:r>
              <a:rPr lang="en-US" sz="1600" dirty="0" err="1" smtClean="0"/>
              <a:t>individualmente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364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rgbClr val="2E3037"/>
                </a:solidFill>
              </a:rPr>
              <a:t>Obrigado!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rgbClr val="F3F3F3"/>
                </a:solidFill>
              </a:rPr>
              <a:t>Perguntas?</a:t>
            </a:r>
            <a:endParaRPr sz="3600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Corregamento e pré-processamento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Corregando os dados e realizando os devidos tratamentos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9033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Sobre os dados</a:t>
            </a:r>
            <a:endParaRPr dirty="0"/>
          </a:p>
        </p:txBody>
      </p:sp>
      <p:sp>
        <p:nvSpPr>
          <p:cNvPr id="6" name="Google Shape;208;p27"/>
          <p:cNvSpPr txBox="1">
            <a:spLocks/>
          </p:cNvSpPr>
          <p:nvPr/>
        </p:nvSpPr>
        <p:spPr>
          <a:xfrm>
            <a:off x="1165475" y="1234774"/>
            <a:ext cx="7097100" cy="57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Formato</a:t>
            </a:r>
            <a:r>
              <a:rPr lang="en" sz="2800" dirty="0">
                <a:solidFill>
                  <a:schemeClr val="bg1"/>
                </a:solidFill>
              </a:rPr>
              <a:t>: </a:t>
            </a:r>
            <a:r>
              <a:rPr lang="en" sz="2800" dirty="0" smtClean="0">
                <a:solidFill>
                  <a:schemeClr val="bg1"/>
                </a:solidFill>
              </a:rPr>
              <a:t>csv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7" name="Google Shape;215;p27"/>
          <p:cNvSpPr/>
          <p:nvPr/>
        </p:nvSpPr>
        <p:spPr>
          <a:xfrm>
            <a:off x="844675" y="2131092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8;p27"/>
          <p:cNvSpPr txBox="1">
            <a:spLocks/>
          </p:cNvSpPr>
          <p:nvPr/>
        </p:nvSpPr>
        <p:spPr>
          <a:xfrm>
            <a:off x="1165475" y="1957842"/>
            <a:ext cx="341169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5.095.270 registros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9" name="Google Shape;215;p27"/>
          <p:cNvSpPr/>
          <p:nvPr/>
        </p:nvSpPr>
        <p:spPr>
          <a:xfrm>
            <a:off x="844675" y="2853228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08;p27"/>
          <p:cNvSpPr txBox="1">
            <a:spLocks/>
          </p:cNvSpPr>
          <p:nvPr/>
        </p:nvSpPr>
        <p:spPr>
          <a:xfrm>
            <a:off x="1165475" y="2679978"/>
            <a:ext cx="7097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>
                <a:solidFill>
                  <a:schemeClr val="bg1"/>
                </a:solidFill>
              </a:rPr>
              <a:t>136 atributos</a:t>
            </a:r>
          </a:p>
        </p:txBody>
      </p:sp>
      <p:sp>
        <p:nvSpPr>
          <p:cNvPr id="12" name="Google Shape;215;p27"/>
          <p:cNvSpPr/>
          <p:nvPr/>
        </p:nvSpPr>
        <p:spPr>
          <a:xfrm>
            <a:off x="844675" y="358804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08;p27"/>
          <p:cNvSpPr txBox="1">
            <a:spLocks/>
          </p:cNvSpPr>
          <p:nvPr/>
        </p:nvSpPr>
        <p:spPr>
          <a:xfrm>
            <a:off x="1165475" y="3414790"/>
            <a:ext cx="7097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Tamanho: 3,1 GB</a:t>
            </a:r>
            <a:endParaRPr lang="en" sz="28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>
            <a:stCxn id="8" idx="3"/>
          </p:cNvCxnSpPr>
          <p:nvPr/>
        </p:nvCxnSpPr>
        <p:spPr>
          <a:xfrm>
            <a:off x="4577166" y="2232042"/>
            <a:ext cx="1167539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8;p27"/>
          <p:cNvSpPr txBox="1">
            <a:spLocks/>
          </p:cNvSpPr>
          <p:nvPr/>
        </p:nvSpPr>
        <p:spPr>
          <a:xfrm>
            <a:off x="5744705" y="2000044"/>
            <a:ext cx="341169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3.702.007 registros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14" name="Google Shape;322;p35"/>
          <p:cNvSpPr txBox="1">
            <a:spLocks/>
          </p:cNvSpPr>
          <p:nvPr/>
        </p:nvSpPr>
        <p:spPr>
          <a:xfrm>
            <a:off x="4164004" y="1719575"/>
            <a:ext cx="1993863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 err="1" smtClean="0"/>
              <a:t>Removendo</a:t>
            </a:r>
            <a:r>
              <a:rPr lang="en-US" dirty="0" smtClean="0"/>
              <a:t> NAs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3" idx="2"/>
          </p:cNvCxnSpPr>
          <p:nvPr/>
        </p:nvCxnSpPr>
        <p:spPr>
          <a:xfrm flipH="1">
            <a:off x="7450550" y="2548444"/>
            <a:ext cx="1" cy="85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08;p27"/>
          <p:cNvSpPr txBox="1">
            <a:spLocks/>
          </p:cNvSpPr>
          <p:nvPr/>
        </p:nvSpPr>
        <p:spPr>
          <a:xfrm>
            <a:off x="5732309" y="3601202"/>
            <a:ext cx="341169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dirty="0" smtClean="0">
                <a:solidFill>
                  <a:schemeClr val="bg1"/>
                </a:solidFill>
              </a:rPr>
              <a:t>3.174.308 registros</a:t>
            </a:r>
            <a:endParaRPr lang="en" sz="2800" dirty="0">
              <a:solidFill>
                <a:schemeClr val="bg1"/>
              </a:solidFill>
            </a:endParaRPr>
          </a:p>
        </p:txBody>
      </p:sp>
      <p:sp>
        <p:nvSpPr>
          <p:cNvPr id="19" name="Google Shape;322;p35"/>
          <p:cNvSpPr txBox="1">
            <a:spLocks/>
          </p:cNvSpPr>
          <p:nvPr/>
        </p:nvSpPr>
        <p:spPr>
          <a:xfrm>
            <a:off x="5732309" y="2954178"/>
            <a:ext cx="2137871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 err="1" smtClean="0"/>
              <a:t>Removendo</a:t>
            </a:r>
            <a:r>
              <a:rPr lang="en-US" dirty="0" smtClean="0"/>
              <a:t> treineiros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2" grpId="0" animBg="1"/>
      <p:bldP spid="15" grpId="0"/>
      <p:bldP spid="13" grpId="0"/>
      <p:bldP spid="14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Filtrando</a:t>
            </a:r>
            <a:r>
              <a:rPr lang="en-US" dirty="0"/>
              <a:t> </a:t>
            </a:r>
            <a:r>
              <a:rPr lang="en-US" dirty="0" err="1" smtClean="0"/>
              <a:t>atributos</a:t>
            </a:r>
            <a:endParaRPr lang="en-US" dirty="0"/>
          </a:p>
        </p:txBody>
      </p:sp>
      <p:sp>
        <p:nvSpPr>
          <p:cNvPr id="14" name="Google Shape;208;p27"/>
          <p:cNvSpPr txBox="1">
            <a:spLocks/>
          </p:cNvSpPr>
          <p:nvPr/>
        </p:nvSpPr>
        <p:spPr>
          <a:xfrm>
            <a:off x="1224885" y="4378903"/>
            <a:ext cx="7097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" sz="2800" b="1" dirty="0" smtClean="0">
                <a:solidFill>
                  <a:schemeClr val="bg1"/>
                </a:solidFill>
              </a:rPr>
              <a:t>Resultado final: 40 atributos</a:t>
            </a:r>
            <a:endParaRPr lang="en" sz="2800" b="1" dirty="0">
              <a:solidFill>
                <a:schemeClr val="bg1"/>
              </a:solidFill>
            </a:endParaRPr>
          </a:p>
        </p:txBody>
      </p:sp>
      <p:sp>
        <p:nvSpPr>
          <p:cNvPr id="32" name="Google Shape;109;p17"/>
          <p:cNvSpPr txBox="1">
            <a:spLocks/>
          </p:cNvSpPr>
          <p:nvPr/>
        </p:nvSpPr>
        <p:spPr>
          <a:xfrm>
            <a:off x="1165475" y="115330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2000" dirty="0" err="1" smtClean="0"/>
              <a:t>Variáveis</a:t>
            </a:r>
            <a:r>
              <a:rPr lang="en-US" sz="2000" dirty="0" smtClean="0"/>
              <a:t> </a:t>
            </a:r>
            <a:r>
              <a:rPr lang="en-US" sz="2000" dirty="0" err="1" smtClean="0"/>
              <a:t>claramente</a:t>
            </a:r>
            <a:r>
              <a:rPr lang="en-US" sz="2000" dirty="0" smtClean="0"/>
              <a:t> </a:t>
            </a:r>
            <a:r>
              <a:rPr lang="en-US" sz="2000" dirty="0" err="1" smtClean="0"/>
              <a:t>irrelevantes</a:t>
            </a:r>
            <a:endParaRPr lang="en-US" sz="2000" dirty="0"/>
          </a:p>
        </p:txBody>
      </p:sp>
      <p:sp>
        <p:nvSpPr>
          <p:cNvPr id="33" name="Google Shape;109;p17"/>
          <p:cNvSpPr txBox="1">
            <a:spLocks/>
          </p:cNvSpPr>
          <p:nvPr/>
        </p:nvSpPr>
        <p:spPr>
          <a:xfrm>
            <a:off x="1165475" y="1658073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E.g. </a:t>
            </a:r>
            <a:r>
              <a:rPr lang="en-US" sz="1600" dirty="0" err="1" smtClean="0"/>
              <a:t>código</a:t>
            </a:r>
            <a:r>
              <a:rPr lang="en-US" sz="1600" dirty="0" smtClean="0"/>
              <a:t> da </a:t>
            </a:r>
            <a:r>
              <a:rPr lang="en-US" sz="1600" dirty="0" err="1" smtClean="0"/>
              <a:t>prova</a:t>
            </a:r>
            <a:r>
              <a:rPr lang="en-US" sz="1600" dirty="0" smtClean="0"/>
              <a:t>, </a:t>
            </a:r>
            <a:r>
              <a:rPr lang="en-US" sz="1600" dirty="0" err="1" smtClean="0"/>
              <a:t>respostas</a:t>
            </a:r>
            <a:r>
              <a:rPr lang="en-US" sz="1600" dirty="0" smtClean="0"/>
              <a:t>, </a:t>
            </a:r>
            <a:r>
              <a:rPr lang="en-US" sz="1600" dirty="0" err="1" smtClean="0"/>
              <a:t>cadeira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destro</a:t>
            </a:r>
            <a:r>
              <a:rPr lang="en-US" sz="1600" dirty="0" smtClean="0"/>
              <a:t>, etc.</a:t>
            </a:r>
            <a:endParaRPr lang="en-US" sz="1600" dirty="0"/>
          </a:p>
        </p:txBody>
      </p:sp>
      <p:sp>
        <p:nvSpPr>
          <p:cNvPr id="35" name="Google Shape;215;p27"/>
          <p:cNvSpPr/>
          <p:nvPr/>
        </p:nvSpPr>
        <p:spPr>
          <a:xfrm>
            <a:off x="839509" y="2229046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" name="Google Shape;109;p17"/>
          <p:cNvSpPr txBox="1">
            <a:spLocks/>
          </p:cNvSpPr>
          <p:nvPr/>
        </p:nvSpPr>
        <p:spPr>
          <a:xfrm>
            <a:off x="1165475" y="1984621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2000" dirty="0" err="1" smtClean="0"/>
              <a:t>Variáveis</a:t>
            </a:r>
            <a:r>
              <a:rPr lang="en-US" sz="2000" dirty="0" smtClean="0"/>
              <a:t> com </a:t>
            </a:r>
            <a:r>
              <a:rPr lang="en-US" sz="2000" dirty="0" err="1" smtClean="0"/>
              <a:t>muitos</a:t>
            </a:r>
            <a:r>
              <a:rPr lang="en-US" sz="2000" dirty="0" smtClean="0"/>
              <a:t> </a:t>
            </a:r>
            <a:r>
              <a:rPr lang="en-US" sz="2000" dirty="0" err="1" smtClean="0"/>
              <a:t>valores</a:t>
            </a:r>
            <a:r>
              <a:rPr lang="en-US" sz="2000" dirty="0" smtClean="0"/>
              <a:t> </a:t>
            </a:r>
            <a:r>
              <a:rPr lang="en-US" sz="2000" dirty="0" err="1" smtClean="0"/>
              <a:t>ausentes</a:t>
            </a:r>
            <a:endParaRPr lang="en-US" sz="2000" dirty="0"/>
          </a:p>
        </p:txBody>
      </p:sp>
      <p:sp>
        <p:nvSpPr>
          <p:cNvPr id="37" name="Google Shape;109;p17"/>
          <p:cNvSpPr txBox="1">
            <a:spLocks/>
          </p:cNvSpPr>
          <p:nvPr/>
        </p:nvSpPr>
        <p:spPr>
          <a:xfrm>
            <a:off x="1165475" y="2489391"/>
            <a:ext cx="6858000" cy="6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1">
              <a:buClr>
                <a:schemeClr val="accent1"/>
              </a:buClr>
            </a:pPr>
            <a:r>
              <a:rPr lang="en-US" sz="1600" dirty="0" smtClean="0"/>
              <a:t>E.g. </a:t>
            </a:r>
            <a:r>
              <a:rPr lang="en-US" sz="1600" dirty="0" err="1"/>
              <a:t>M</a:t>
            </a:r>
            <a:r>
              <a:rPr lang="en-US" sz="1600" dirty="0" err="1" smtClean="0"/>
              <a:t>unicípio</a:t>
            </a:r>
            <a:r>
              <a:rPr lang="en-US" sz="1600" dirty="0" smtClean="0"/>
              <a:t> da Escola </a:t>
            </a:r>
            <a:r>
              <a:rPr lang="en-US" sz="1600" dirty="0" err="1" smtClean="0"/>
              <a:t>atual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0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33" grpId="0"/>
      <p:bldP spid="35" grpId="0" animBg="1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Definindo a variável alvo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Definição</a:t>
            </a:r>
            <a:r>
              <a:rPr lang="en-US" dirty="0" smtClean="0"/>
              <a:t> da </a:t>
            </a:r>
            <a:r>
              <a:rPr lang="en-US" dirty="0" err="1" smtClean="0"/>
              <a:t>variável</a:t>
            </a:r>
            <a:r>
              <a:rPr lang="en-US" dirty="0" smtClean="0"/>
              <a:t> </a:t>
            </a:r>
            <a:r>
              <a:rPr lang="en-US" dirty="0" err="1" smtClean="0"/>
              <a:t>alvo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das </a:t>
            </a:r>
            <a:r>
              <a:rPr lang="en-US" dirty="0" err="1" smtClean="0"/>
              <a:t>notas</a:t>
            </a:r>
            <a:r>
              <a:rPr lang="en-US" dirty="0" smtClean="0"/>
              <a:t> </a:t>
            </a:r>
            <a:r>
              <a:rPr lang="en-US" dirty="0" err="1" smtClean="0"/>
              <a:t>disponíveis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4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3596</TotalTime>
  <Words>958</Words>
  <Application>Microsoft Office PowerPoint</Application>
  <PresentationFormat>On-screen Show (16:9)</PresentationFormat>
  <Paragraphs>236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Quicksand</vt:lpstr>
      <vt:lpstr>Arial</vt:lpstr>
      <vt:lpstr>Cambria Math</vt:lpstr>
      <vt:lpstr>Eleanor template</vt:lpstr>
      <vt:lpstr>Prevendo desempenho no ENEM através de fatores socioeconômicos</vt:lpstr>
      <vt:lpstr>Contexto do tópico escolhido</vt:lpstr>
      <vt:lpstr>PowerPoint Presentation</vt:lpstr>
      <vt:lpstr>Objetivos</vt:lpstr>
      <vt:lpstr>Estrutura da Apresentação</vt:lpstr>
      <vt:lpstr>Corregamento e pré-processamento</vt:lpstr>
      <vt:lpstr>Sobre os dados</vt:lpstr>
      <vt:lpstr>Filtrando atributos</vt:lpstr>
      <vt:lpstr>Definindo a variável alvo</vt:lpstr>
      <vt:lpstr>PowerPoint Presentation</vt:lpstr>
      <vt:lpstr>PowerPoint Presentation</vt:lpstr>
      <vt:lpstr>Análise Exploratória</vt:lpstr>
      <vt:lpstr>Alto grau de relação</vt:lpstr>
      <vt:lpstr>PowerPoint Presentation</vt:lpstr>
      <vt:lpstr>PowerPoint Presentation</vt:lpstr>
      <vt:lpstr>PowerPoint Presentation</vt:lpstr>
      <vt:lpstr>PowerPoint Presentation</vt:lpstr>
      <vt:lpstr>Baixo grau de relação</vt:lpstr>
      <vt:lpstr>PowerPoint Presentation</vt:lpstr>
      <vt:lpstr>PowerPoint Presentation</vt:lpstr>
      <vt:lpstr>Feature Engineering</vt:lpstr>
      <vt:lpstr>PowerPoint Presentation</vt:lpstr>
      <vt:lpstr>PowerPoint Presentation</vt:lpstr>
      <vt:lpstr>PowerPoint Presentation</vt:lpstr>
      <vt:lpstr>PowerPoint Presentation</vt:lpstr>
      <vt:lpstr>Tratamento de variáveis discretas</vt:lpstr>
      <vt:lpstr>Seleção de variáveis</vt:lpstr>
      <vt:lpstr>Data Fairness</vt:lpstr>
      <vt:lpstr>Data Fairness</vt:lpstr>
      <vt:lpstr>Índice Gini</vt:lpstr>
      <vt:lpstr>PowerPoint Presentation</vt:lpstr>
      <vt:lpstr>Importância por permutação</vt:lpstr>
      <vt:lpstr>PowerPoint Presentation</vt:lpstr>
      <vt:lpstr>Seleção por remoção recursiva</vt:lpstr>
      <vt:lpstr>PowerPoint Presentation</vt:lpstr>
      <vt:lpstr>PowerPoint Presentation</vt:lpstr>
      <vt:lpstr>Seleção por Backward Selection</vt:lpstr>
      <vt:lpstr>PowerPoint Presentation</vt:lpstr>
      <vt:lpstr>Comparação entre métodos</vt:lpstr>
      <vt:lpstr>PowerPoint Presentation</vt:lpstr>
      <vt:lpstr>Análise Preditora</vt:lpstr>
      <vt:lpstr>PowerPoint Presentation</vt:lpstr>
      <vt:lpstr>PowerPoint Presentation</vt:lpstr>
      <vt:lpstr>Redução de dimensionalidade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Clusterização</vt:lpstr>
      <vt:lpstr>PowerPoint Presentation</vt:lpstr>
      <vt:lpstr>PowerPoint Presentation</vt:lpstr>
      <vt:lpstr>PowerPoint Presentation</vt:lpstr>
      <vt:lpstr>Conclusões</vt:lpstr>
      <vt:lpstr>Conclusões</vt:lpstr>
      <vt:lpstr>Sugestões para próximos trabalhos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Gustavo Coelho</dc:creator>
  <cp:lastModifiedBy>Microsoft account</cp:lastModifiedBy>
  <cp:revision>123</cp:revision>
  <dcterms:modified xsi:type="dcterms:W3CDTF">2020-11-29T13:23:01Z</dcterms:modified>
</cp:coreProperties>
</file>